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7" r:id="rId5"/>
    <p:sldId id="268" r:id="rId6"/>
    <p:sldId id="259" r:id="rId7"/>
    <p:sldId id="260" r:id="rId8"/>
    <p:sldId id="274" r:id="rId9"/>
    <p:sldId id="276" r:id="rId10"/>
    <p:sldId id="277" r:id="rId11"/>
    <p:sldId id="278" r:id="rId12"/>
    <p:sldId id="279" r:id="rId13"/>
    <p:sldId id="263" r:id="rId14"/>
    <p:sldId id="261" r:id="rId15"/>
    <p:sldId id="265" r:id="rId16"/>
    <p:sldId id="270" r:id="rId17"/>
    <p:sldId id="275" r:id="rId18"/>
    <p:sldId id="280" r:id="rId19"/>
    <p:sldId id="281" r:id="rId20"/>
    <p:sldId id="282" r:id="rId21"/>
    <p:sldId id="271" r:id="rId22"/>
    <p:sldId id="272" r:id="rId23"/>
    <p:sldId id="266" r:id="rId24"/>
    <p:sldId id="273" r:id="rId2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64828-A267-40B5-BCE6-956F915AD4D4}" v="1707" dt="2025-12-23T19:54:29.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59322" autoAdjust="0"/>
  </p:normalViewPr>
  <p:slideViewPr>
    <p:cSldViewPr snapToGrid="0">
      <p:cViewPr varScale="1">
        <p:scale>
          <a:sx n="49" d="100"/>
          <a:sy n="49" d="100"/>
        </p:scale>
        <p:origin x="19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9CB183A6-6C10-4B8C-A8B7-8C3B62785240}"/>
    <pc:docChg chg="undo custSel addSld delSld modSld sldOrd modNotesMaster">
      <pc:chgData name="Andy Acreman" userId="05415c4dcfc197a9" providerId="LiveId" clId="{9CB183A6-6C10-4B8C-A8B7-8C3B62785240}" dt="2025-12-23T20:06:10.747" v="9881" actId="6549"/>
      <pc:docMkLst>
        <pc:docMk/>
      </pc:docMkLst>
      <pc:sldChg chg="modSp mod modTransition">
        <pc:chgData name="Andy Acreman" userId="05415c4dcfc197a9" providerId="LiveId" clId="{9CB183A6-6C10-4B8C-A8B7-8C3B62785240}" dt="2025-12-23T19:29:05.062" v="9773"/>
        <pc:sldMkLst>
          <pc:docMk/>
          <pc:sldMk cId="2826534473" sldId="256"/>
        </pc:sldMkLst>
        <pc:spChg chg="mod">
          <ac:chgData name="Andy Acreman" userId="05415c4dcfc197a9" providerId="LiveId" clId="{9CB183A6-6C10-4B8C-A8B7-8C3B62785240}" dt="2025-12-15T11:36:14.970" v="7718" actId="20577"/>
          <ac:spMkLst>
            <pc:docMk/>
            <pc:sldMk cId="2826534473" sldId="256"/>
            <ac:spMk id="2" creationId="{642D4A64-CFA1-5700-2EAC-1364CE615D8F}"/>
          </ac:spMkLst>
        </pc:spChg>
        <pc:spChg chg="mod">
          <ac:chgData name="Andy Acreman" userId="05415c4dcfc197a9" providerId="LiveId" clId="{9CB183A6-6C10-4B8C-A8B7-8C3B62785240}" dt="2025-12-15T11:35:54.826" v="7705" actId="6549"/>
          <ac:spMkLst>
            <pc:docMk/>
            <pc:sldMk cId="2826534473" sldId="256"/>
            <ac:spMk id="3" creationId="{148673A5-E4AE-891E-98EE-CDD0C1617D55}"/>
          </ac:spMkLst>
        </pc:spChg>
      </pc:sldChg>
      <pc:sldChg chg="modSp new mod modTransition setBg addAnim delAnim modAnim">
        <pc:chgData name="Andy Acreman" userId="05415c4dcfc197a9" providerId="LiveId" clId="{9CB183A6-6C10-4B8C-A8B7-8C3B62785240}" dt="2025-12-23T19:30:08.807" v="9774"/>
        <pc:sldMkLst>
          <pc:docMk/>
          <pc:sldMk cId="2419636010" sldId="257"/>
        </pc:sldMkLst>
        <pc:spChg chg="mod">
          <ac:chgData name="Andy Acreman" userId="05415c4dcfc197a9" providerId="LiveId" clId="{9CB183A6-6C10-4B8C-A8B7-8C3B62785240}" dt="2025-12-15T11:36:28.217" v="7727" actId="20577"/>
          <ac:spMkLst>
            <pc:docMk/>
            <pc:sldMk cId="2419636010" sldId="257"/>
            <ac:spMk id="2" creationId="{BD72D319-EEE3-9719-B033-123516F66C58}"/>
          </ac:spMkLst>
        </pc:spChg>
        <pc:spChg chg="mod">
          <ac:chgData name="Andy Acreman" userId="05415c4dcfc197a9" providerId="LiveId" clId="{9CB183A6-6C10-4B8C-A8B7-8C3B62785240}" dt="2025-12-12T11:25:12.908" v="231" actId="207"/>
          <ac:spMkLst>
            <pc:docMk/>
            <pc:sldMk cId="2419636010" sldId="257"/>
            <ac:spMk id="3" creationId="{8E5E98A1-8E32-5341-5280-593162F8A7E5}"/>
          </ac:spMkLst>
        </pc:spChg>
      </pc:sldChg>
      <pc:sldChg chg="modSp add mod modTransition addAnim delAnim modAnim">
        <pc:chgData name="Andy Acreman" userId="05415c4dcfc197a9" providerId="LiveId" clId="{9CB183A6-6C10-4B8C-A8B7-8C3B62785240}" dt="2025-12-23T19:31:01.911" v="9778" actId="20577"/>
        <pc:sldMkLst>
          <pc:docMk/>
          <pc:sldMk cId="1193467706" sldId="258"/>
        </pc:sldMkLst>
        <pc:spChg chg="mod">
          <ac:chgData name="Andy Acreman" userId="05415c4dcfc197a9" providerId="LiveId" clId="{9CB183A6-6C10-4B8C-A8B7-8C3B62785240}" dt="2025-12-12T12:05:29.898" v="1032" actId="20577"/>
          <ac:spMkLst>
            <pc:docMk/>
            <pc:sldMk cId="1193467706" sldId="258"/>
            <ac:spMk id="2" creationId="{C5456D19-B59A-1450-86D9-5E95FFBEAC6F}"/>
          </ac:spMkLst>
        </pc:spChg>
        <pc:spChg chg="mod">
          <ac:chgData name="Andy Acreman" userId="05415c4dcfc197a9" providerId="LiveId" clId="{9CB183A6-6C10-4B8C-A8B7-8C3B62785240}" dt="2025-12-23T19:31:01.911" v="9778" actId="20577"/>
          <ac:spMkLst>
            <pc:docMk/>
            <pc:sldMk cId="1193467706" sldId="258"/>
            <ac:spMk id="3" creationId="{1E372CE0-D42C-7242-7C71-62FC5639A5F2}"/>
          </ac:spMkLst>
        </pc:spChg>
      </pc:sldChg>
      <pc:sldChg chg="addSp delSp modSp add mod ord modTransition modAnim modNotesTx">
        <pc:chgData name="Andy Acreman" userId="05415c4dcfc197a9" providerId="LiveId" clId="{9CB183A6-6C10-4B8C-A8B7-8C3B62785240}" dt="2025-12-23T19:30:08.807" v="9774"/>
        <pc:sldMkLst>
          <pc:docMk/>
          <pc:sldMk cId="2924919892" sldId="259"/>
        </pc:sldMkLst>
        <pc:spChg chg="mod">
          <ac:chgData name="Andy Acreman" userId="05415c4dcfc197a9" providerId="LiveId" clId="{9CB183A6-6C10-4B8C-A8B7-8C3B62785240}" dt="2025-12-12T11:33:30.375" v="363" actId="122"/>
          <ac:spMkLst>
            <pc:docMk/>
            <pc:sldMk cId="2924919892" sldId="259"/>
            <ac:spMk id="2" creationId="{4C325D12-2A74-CA28-27F2-D22F49DF2283}"/>
          </ac:spMkLst>
        </pc:spChg>
        <pc:picChg chg="add mod">
          <ac:chgData name="Andy Acreman" userId="05415c4dcfc197a9" providerId="LiveId" clId="{9CB183A6-6C10-4B8C-A8B7-8C3B62785240}" dt="2025-12-12T11:32:39.776" v="360" actId="962"/>
          <ac:picMkLst>
            <pc:docMk/>
            <pc:sldMk cId="2924919892" sldId="259"/>
            <ac:picMk id="5" creationId="{005FFB07-03F2-59FE-6528-BA9E5D0C5BE9}"/>
          </ac:picMkLst>
        </pc:picChg>
      </pc:sldChg>
      <pc:sldChg chg="modSp add mod modTransition modNotesTx">
        <pc:chgData name="Andy Acreman" userId="05415c4dcfc197a9" providerId="LiveId" clId="{9CB183A6-6C10-4B8C-A8B7-8C3B62785240}" dt="2025-12-23T19:30:08.807" v="9774"/>
        <pc:sldMkLst>
          <pc:docMk/>
          <pc:sldMk cId="3513460895" sldId="260"/>
        </pc:sldMkLst>
        <pc:spChg chg="mod">
          <ac:chgData name="Andy Acreman" userId="05415c4dcfc197a9" providerId="LiveId" clId="{9CB183A6-6C10-4B8C-A8B7-8C3B62785240}" dt="2025-12-12T11:33:24.603" v="362" actId="122"/>
          <ac:spMkLst>
            <pc:docMk/>
            <pc:sldMk cId="3513460895" sldId="260"/>
            <ac:spMk id="2" creationId="{D00ADA89-1A5D-00E8-0BEC-16CC3CCBFFA8}"/>
          </ac:spMkLst>
        </pc:spChg>
        <pc:picChg chg="mod">
          <ac:chgData name="Andy Acreman" userId="05415c4dcfc197a9" providerId="LiveId" clId="{9CB183A6-6C10-4B8C-A8B7-8C3B62785240}" dt="2025-12-12T11:35:14.188" v="368" actId="14826"/>
          <ac:picMkLst>
            <pc:docMk/>
            <pc:sldMk cId="3513460895" sldId="260"/>
            <ac:picMk id="5" creationId="{F484D4E1-E20A-2F7F-C78D-5754828A0785}"/>
          </ac:picMkLst>
        </pc:picChg>
      </pc:sldChg>
      <pc:sldChg chg="modSp add modTransition">
        <pc:chgData name="Andy Acreman" userId="05415c4dcfc197a9" providerId="LiveId" clId="{9CB183A6-6C10-4B8C-A8B7-8C3B62785240}" dt="2025-12-23T19:30:08.807" v="9774"/>
        <pc:sldMkLst>
          <pc:docMk/>
          <pc:sldMk cId="2810024143" sldId="261"/>
        </pc:sldMkLst>
        <pc:picChg chg="mod">
          <ac:chgData name="Andy Acreman" userId="05415c4dcfc197a9" providerId="LiveId" clId="{9CB183A6-6C10-4B8C-A8B7-8C3B62785240}" dt="2025-12-12T11:35:27.397" v="370" actId="14826"/>
          <ac:picMkLst>
            <pc:docMk/>
            <pc:sldMk cId="2810024143" sldId="261"/>
            <ac:picMk id="5" creationId="{4AC41C0B-66DB-CFB9-A36C-EEC05C19330B}"/>
          </ac:picMkLst>
        </pc:picChg>
      </pc:sldChg>
      <pc:sldChg chg="modSp add ord modTransition">
        <pc:chgData name="Andy Acreman" userId="05415c4dcfc197a9" providerId="LiveId" clId="{9CB183A6-6C10-4B8C-A8B7-8C3B62785240}" dt="2025-12-23T19:30:08.807" v="9774"/>
        <pc:sldMkLst>
          <pc:docMk/>
          <pc:sldMk cId="3890115695" sldId="263"/>
        </pc:sldMkLst>
        <pc:picChg chg="mod">
          <ac:chgData name="Andy Acreman" userId="05415c4dcfc197a9" providerId="LiveId" clId="{9CB183A6-6C10-4B8C-A8B7-8C3B62785240}" dt="2025-12-12T11:36:10.911" v="374" actId="14826"/>
          <ac:picMkLst>
            <pc:docMk/>
            <pc:sldMk cId="3890115695" sldId="263"/>
            <ac:picMk id="5" creationId="{605C9C28-3960-4382-ECC4-C3AB3EA56CBB}"/>
          </ac:picMkLst>
        </pc:picChg>
      </pc:sldChg>
      <pc:sldChg chg="modSp add modTransition">
        <pc:chgData name="Andy Acreman" userId="05415c4dcfc197a9" providerId="LiveId" clId="{9CB183A6-6C10-4B8C-A8B7-8C3B62785240}" dt="2025-12-23T19:30:08.807" v="9774"/>
        <pc:sldMkLst>
          <pc:docMk/>
          <pc:sldMk cId="2642129551" sldId="265"/>
        </pc:sldMkLst>
        <pc:picChg chg="mod">
          <ac:chgData name="Andy Acreman" userId="05415c4dcfc197a9" providerId="LiveId" clId="{9CB183A6-6C10-4B8C-A8B7-8C3B62785240}" dt="2025-12-12T11:37:16.739" v="379" actId="14826"/>
          <ac:picMkLst>
            <pc:docMk/>
            <pc:sldMk cId="2642129551" sldId="265"/>
            <ac:picMk id="5" creationId="{B8260BB1-848B-FA02-D31E-BD5A544F3EA5}"/>
          </ac:picMkLst>
        </pc:picChg>
      </pc:sldChg>
      <pc:sldChg chg="modSp add ord modTransition">
        <pc:chgData name="Andy Acreman" userId="05415c4dcfc197a9" providerId="LiveId" clId="{9CB183A6-6C10-4B8C-A8B7-8C3B62785240}" dt="2025-12-23T19:30:08.807" v="9774"/>
        <pc:sldMkLst>
          <pc:docMk/>
          <pc:sldMk cId="932735012" sldId="266"/>
        </pc:sldMkLst>
        <pc:picChg chg="mod">
          <ac:chgData name="Andy Acreman" userId="05415c4dcfc197a9" providerId="LiveId" clId="{9CB183A6-6C10-4B8C-A8B7-8C3B62785240}" dt="2025-12-12T11:37:36.978" v="381" actId="14826"/>
          <ac:picMkLst>
            <pc:docMk/>
            <pc:sldMk cId="932735012" sldId="266"/>
            <ac:picMk id="5" creationId="{65391150-512D-73AF-48CB-B66B0E50DB7C}"/>
          </ac:picMkLst>
        </pc:picChg>
      </pc:sldChg>
      <pc:sldChg chg="modSp add ord modTransition">
        <pc:chgData name="Andy Acreman" userId="05415c4dcfc197a9" providerId="LiveId" clId="{9CB183A6-6C10-4B8C-A8B7-8C3B62785240}" dt="2025-12-23T19:30:08.807" v="9774"/>
        <pc:sldMkLst>
          <pc:docMk/>
          <pc:sldMk cId="1262754324" sldId="267"/>
        </pc:sldMkLst>
        <pc:picChg chg="mod">
          <ac:chgData name="Andy Acreman" userId="05415c4dcfc197a9" providerId="LiveId" clId="{9CB183A6-6C10-4B8C-A8B7-8C3B62785240}" dt="2025-12-12T11:37:55.367" v="383" actId="14826"/>
          <ac:picMkLst>
            <pc:docMk/>
            <pc:sldMk cId="1262754324" sldId="267"/>
            <ac:picMk id="5" creationId="{5E5E1530-5914-7939-DD4D-A8E89416E042}"/>
          </ac:picMkLst>
        </pc:picChg>
      </pc:sldChg>
      <pc:sldChg chg="modSp add ord modTransition">
        <pc:chgData name="Andy Acreman" userId="05415c4dcfc197a9" providerId="LiveId" clId="{9CB183A6-6C10-4B8C-A8B7-8C3B62785240}" dt="2025-12-23T19:30:08.807" v="9774"/>
        <pc:sldMkLst>
          <pc:docMk/>
          <pc:sldMk cId="2409476609" sldId="268"/>
        </pc:sldMkLst>
        <pc:picChg chg="mod">
          <ac:chgData name="Andy Acreman" userId="05415c4dcfc197a9" providerId="LiveId" clId="{9CB183A6-6C10-4B8C-A8B7-8C3B62785240}" dt="2025-12-12T11:38:07.772" v="385" actId="14826"/>
          <ac:picMkLst>
            <pc:docMk/>
            <pc:sldMk cId="2409476609" sldId="268"/>
            <ac:picMk id="5" creationId="{D7D53A54-416B-6927-3EFF-5520FC8722F9}"/>
          </ac:picMkLst>
        </pc:picChg>
      </pc:sldChg>
      <pc:sldChg chg="modSp add modTransition">
        <pc:chgData name="Andy Acreman" userId="05415c4dcfc197a9" providerId="LiveId" clId="{9CB183A6-6C10-4B8C-A8B7-8C3B62785240}" dt="2025-12-23T19:30:08.807" v="9774"/>
        <pc:sldMkLst>
          <pc:docMk/>
          <pc:sldMk cId="752367165" sldId="270"/>
        </pc:sldMkLst>
        <pc:picChg chg="mod">
          <ac:chgData name="Andy Acreman" userId="05415c4dcfc197a9" providerId="LiveId" clId="{9CB183A6-6C10-4B8C-A8B7-8C3B62785240}" dt="2025-12-12T11:38:30.939" v="389" actId="14826"/>
          <ac:picMkLst>
            <pc:docMk/>
            <pc:sldMk cId="752367165" sldId="270"/>
            <ac:picMk id="5" creationId="{B2D42553-FD97-04A0-0691-4EECA9594063}"/>
          </ac:picMkLst>
        </pc:picChg>
      </pc:sldChg>
      <pc:sldChg chg="modSp add modTransition">
        <pc:chgData name="Andy Acreman" userId="05415c4dcfc197a9" providerId="LiveId" clId="{9CB183A6-6C10-4B8C-A8B7-8C3B62785240}" dt="2025-12-23T19:30:08.807" v="9774"/>
        <pc:sldMkLst>
          <pc:docMk/>
          <pc:sldMk cId="3248307989" sldId="271"/>
        </pc:sldMkLst>
        <pc:picChg chg="mod">
          <ac:chgData name="Andy Acreman" userId="05415c4dcfc197a9" providerId="LiveId" clId="{9CB183A6-6C10-4B8C-A8B7-8C3B62785240}" dt="2025-12-12T11:38:44.968" v="391" actId="14826"/>
          <ac:picMkLst>
            <pc:docMk/>
            <pc:sldMk cId="3248307989" sldId="271"/>
            <ac:picMk id="5" creationId="{1DC889A1-C8FD-2C11-4B51-2396467FA6AB}"/>
          </ac:picMkLst>
        </pc:picChg>
      </pc:sldChg>
      <pc:sldChg chg="modSp add modTransition">
        <pc:chgData name="Andy Acreman" userId="05415c4dcfc197a9" providerId="LiveId" clId="{9CB183A6-6C10-4B8C-A8B7-8C3B62785240}" dt="2025-12-23T19:30:08.807" v="9774"/>
        <pc:sldMkLst>
          <pc:docMk/>
          <pc:sldMk cId="2849144338" sldId="272"/>
        </pc:sldMkLst>
        <pc:picChg chg="mod">
          <ac:chgData name="Andy Acreman" userId="05415c4dcfc197a9" providerId="LiveId" clId="{9CB183A6-6C10-4B8C-A8B7-8C3B62785240}" dt="2025-12-12T11:39:16.609" v="394" actId="14826"/>
          <ac:picMkLst>
            <pc:docMk/>
            <pc:sldMk cId="2849144338" sldId="272"/>
            <ac:picMk id="5" creationId="{F3578346-FD51-E4CF-9A8A-D60902064FE1}"/>
          </ac:picMkLst>
        </pc:picChg>
      </pc:sldChg>
      <pc:sldChg chg="addSp delSp modSp add mod modTransition modNotesTx">
        <pc:chgData name="Andy Acreman" userId="05415c4dcfc197a9" providerId="LiveId" clId="{9CB183A6-6C10-4B8C-A8B7-8C3B62785240}" dt="2025-12-23T19:30:08.807" v="9774"/>
        <pc:sldMkLst>
          <pc:docMk/>
          <pc:sldMk cId="575356227" sldId="273"/>
        </pc:sldMkLst>
        <pc:spChg chg="add mod">
          <ac:chgData name="Andy Acreman" userId="05415c4dcfc197a9" providerId="LiveId" clId="{9CB183A6-6C10-4B8C-A8B7-8C3B62785240}" dt="2025-12-12T11:55:54.179" v="739" actId="20577"/>
          <ac:spMkLst>
            <pc:docMk/>
            <pc:sldMk cId="575356227" sldId="273"/>
            <ac:spMk id="8" creationId="{6F9DAFDE-CE1A-E0AA-3B6A-EAF18DD3CFE0}"/>
          </ac:spMkLst>
        </pc:spChg>
        <pc:picChg chg="add mod">
          <ac:chgData name="Andy Acreman" userId="05415c4dcfc197a9" providerId="LiveId" clId="{9CB183A6-6C10-4B8C-A8B7-8C3B62785240}" dt="2025-12-12T11:47:49.474" v="404" actId="14100"/>
          <ac:picMkLst>
            <pc:docMk/>
            <pc:sldMk cId="575356227" sldId="273"/>
            <ac:picMk id="7" creationId="{BBD34044-1F0E-1CD1-E3B9-8039D37044FF}"/>
          </ac:picMkLst>
        </pc:picChg>
      </pc:sldChg>
      <pc:sldChg chg="modSp add mod ord modTransition modAnim">
        <pc:chgData name="Andy Acreman" userId="05415c4dcfc197a9" providerId="LiveId" clId="{9CB183A6-6C10-4B8C-A8B7-8C3B62785240}" dt="2025-12-23T19:30:08.807" v="9774"/>
        <pc:sldMkLst>
          <pc:docMk/>
          <pc:sldMk cId="1768793636" sldId="274"/>
        </pc:sldMkLst>
        <pc:spChg chg="mod">
          <ac:chgData name="Andy Acreman" userId="05415c4dcfc197a9" providerId="LiveId" clId="{9CB183A6-6C10-4B8C-A8B7-8C3B62785240}" dt="2025-12-12T12:13:05.887" v="1247" actId="20577"/>
          <ac:spMkLst>
            <pc:docMk/>
            <pc:sldMk cId="1768793636" sldId="274"/>
            <ac:spMk id="2" creationId="{38BAB675-49B0-DA1D-7150-AD15DCEE37D6}"/>
          </ac:spMkLst>
        </pc:spChg>
        <pc:spChg chg="mod">
          <ac:chgData name="Andy Acreman" userId="05415c4dcfc197a9" providerId="LiveId" clId="{9CB183A6-6C10-4B8C-A8B7-8C3B62785240}" dt="2025-12-12T12:24:23.019" v="1531" actId="14100"/>
          <ac:spMkLst>
            <pc:docMk/>
            <pc:sldMk cId="1768793636" sldId="274"/>
            <ac:spMk id="3" creationId="{18BCEE7E-FCC1-857D-9988-2BF331557EFA}"/>
          </ac:spMkLst>
        </pc:spChg>
      </pc:sldChg>
      <pc:sldChg chg="modSp add mod ord modTransition modAnim modNotesTx">
        <pc:chgData name="Andy Acreman" userId="05415c4dcfc197a9" providerId="LiveId" clId="{9CB183A6-6C10-4B8C-A8B7-8C3B62785240}" dt="2025-12-23T19:30:08.807" v="9774"/>
        <pc:sldMkLst>
          <pc:docMk/>
          <pc:sldMk cId="1165835357" sldId="275"/>
        </pc:sldMkLst>
        <pc:spChg chg="mod">
          <ac:chgData name="Andy Acreman" userId="05415c4dcfc197a9" providerId="LiveId" clId="{9CB183A6-6C10-4B8C-A8B7-8C3B62785240}" dt="2025-12-12T12:08:59.772" v="1066" actId="20577"/>
          <ac:spMkLst>
            <pc:docMk/>
            <pc:sldMk cId="1165835357" sldId="275"/>
            <ac:spMk id="2" creationId="{AF09D52E-6623-AA81-9CC4-B0A871494ADB}"/>
          </ac:spMkLst>
        </pc:spChg>
        <pc:spChg chg="mod">
          <ac:chgData name="Andy Acreman" userId="05415c4dcfc197a9" providerId="LiveId" clId="{9CB183A6-6C10-4B8C-A8B7-8C3B62785240}" dt="2025-12-15T12:15:26.344" v="9017" actId="6549"/>
          <ac:spMkLst>
            <pc:docMk/>
            <pc:sldMk cId="1165835357" sldId="275"/>
            <ac:spMk id="3" creationId="{0357D38D-80BA-85E9-4C2B-8C0068967EAC}"/>
          </ac:spMkLst>
        </pc:spChg>
      </pc:sldChg>
      <pc:sldChg chg="modSp add mod ord modTransition modAnim modNotesTx">
        <pc:chgData name="Andy Acreman" userId="05415c4dcfc197a9" providerId="LiveId" clId="{9CB183A6-6C10-4B8C-A8B7-8C3B62785240}" dt="2025-12-23T20:01:01.458" v="9844" actId="20577"/>
        <pc:sldMkLst>
          <pc:docMk/>
          <pc:sldMk cId="2007866464" sldId="276"/>
        </pc:sldMkLst>
        <pc:spChg chg="mod">
          <ac:chgData name="Andy Acreman" userId="05415c4dcfc197a9" providerId="LiveId" clId="{9CB183A6-6C10-4B8C-A8B7-8C3B62785240}" dt="2025-12-12T12:51:06.341" v="2924" actId="20577"/>
          <ac:spMkLst>
            <pc:docMk/>
            <pc:sldMk cId="2007866464" sldId="276"/>
            <ac:spMk id="2" creationId="{A425778E-C453-F67D-12BD-5ADA7BE8DABC}"/>
          </ac:spMkLst>
        </pc:spChg>
        <pc:spChg chg="mod">
          <ac:chgData name="Andy Acreman" userId="05415c4dcfc197a9" providerId="LiveId" clId="{9CB183A6-6C10-4B8C-A8B7-8C3B62785240}" dt="2025-12-12T12:34:21.638" v="1606" actId="6549"/>
          <ac:spMkLst>
            <pc:docMk/>
            <pc:sldMk cId="2007866464" sldId="276"/>
            <ac:spMk id="3" creationId="{3031DBCB-C193-B043-565E-EE6529E90A9D}"/>
          </ac:spMkLst>
        </pc:spChg>
      </pc:sldChg>
      <pc:sldChg chg="modSp add mod modTransition modAnim modNotesTx">
        <pc:chgData name="Andy Acreman" userId="05415c4dcfc197a9" providerId="LiveId" clId="{9CB183A6-6C10-4B8C-A8B7-8C3B62785240}" dt="2025-12-23T19:30:08.807" v="9774"/>
        <pc:sldMkLst>
          <pc:docMk/>
          <pc:sldMk cId="2732138374" sldId="277"/>
        </pc:sldMkLst>
        <pc:spChg chg="mod">
          <ac:chgData name="Andy Acreman" userId="05415c4dcfc197a9" providerId="LiveId" clId="{9CB183A6-6C10-4B8C-A8B7-8C3B62785240}" dt="2025-12-12T12:51:11.888" v="2928" actId="20577"/>
          <ac:spMkLst>
            <pc:docMk/>
            <pc:sldMk cId="2732138374" sldId="277"/>
            <ac:spMk id="2" creationId="{F2DDDA48-929E-6268-344E-978FD4008162}"/>
          </ac:spMkLst>
        </pc:spChg>
        <pc:spChg chg="mod">
          <ac:chgData name="Andy Acreman" userId="05415c4dcfc197a9" providerId="LiveId" clId="{9CB183A6-6C10-4B8C-A8B7-8C3B62785240}" dt="2025-12-23T19:13:46.117" v="9145" actId="207"/>
          <ac:spMkLst>
            <pc:docMk/>
            <pc:sldMk cId="2732138374" sldId="277"/>
            <ac:spMk id="3" creationId="{E0CAE84C-15DB-E00B-CA1B-BCDF2EBB9B01}"/>
          </ac:spMkLst>
        </pc:spChg>
      </pc:sldChg>
      <pc:sldChg chg="modSp add mod modTransition modAnim modNotesTx">
        <pc:chgData name="Andy Acreman" userId="05415c4dcfc197a9" providerId="LiveId" clId="{9CB183A6-6C10-4B8C-A8B7-8C3B62785240}" dt="2025-12-23T20:04:25.075" v="9854" actId="20577"/>
        <pc:sldMkLst>
          <pc:docMk/>
          <pc:sldMk cId="2835959892" sldId="278"/>
        </pc:sldMkLst>
        <pc:spChg chg="mod">
          <ac:chgData name="Andy Acreman" userId="05415c4dcfc197a9" providerId="LiveId" clId="{9CB183A6-6C10-4B8C-A8B7-8C3B62785240}" dt="2025-12-12T13:07:48.528" v="4361" actId="20577"/>
          <ac:spMkLst>
            <pc:docMk/>
            <pc:sldMk cId="2835959892" sldId="278"/>
            <ac:spMk id="2" creationId="{CE31BD50-C227-F650-1D1F-769BF48CA6DE}"/>
          </ac:spMkLst>
        </pc:spChg>
        <pc:spChg chg="mod">
          <ac:chgData name="Andy Acreman" userId="05415c4dcfc197a9" providerId="LiveId" clId="{9CB183A6-6C10-4B8C-A8B7-8C3B62785240}" dt="2025-12-23T19:35:10.414" v="9786" actId="20577"/>
          <ac:spMkLst>
            <pc:docMk/>
            <pc:sldMk cId="2835959892" sldId="278"/>
            <ac:spMk id="3" creationId="{7E543905-8168-4FF8-2F5D-A4197665FB34}"/>
          </ac:spMkLst>
        </pc:spChg>
      </pc:sldChg>
      <pc:sldChg chg="modSp add mod modTransition modAnim modNotesTx">
        <pc:chgData name="Andy Acreman" userId="05415c4dcfc197a9" providerId="LiveId" clId="{9CB183A6-6C10-4B8C-A8B7-8C3B62785240}" dt="2025-12-23T20:06:10.747" v="9881" actId="6549"/>
        <pc:sldMkLst>
          <pc:docMk/>
          <pc:sldMk cId="3235122528" sldId="279"/>
        </pc:sldMkLst>
        <pc:spChg chg="mod">
          <ac:chgData name="Andy Acreman" userId="05415c4dcfc197a9" providerId="LiveId" clId="{9CB183A6-6C10-4B8C-A8B7-8C3B62785240}" dt="2025-12-12T13:17:50.061" v="4570" actId="14100"/>
          <ac:spMkLst>
            <pc:docMk/>
            <pc:sldMk cId="3235122528" sldId="279"/>
            <ac:spMk id="2" creationId="{94A0721A-BBE1-DD0E-6EFC-DCE142AA0E1E}"/>
          </ac:spMkLst>
        </pc:spChg>
        <pc:spChg chg="mod">
          <ac:chgData name="Andy Acreman" userId="05415c4dcfc197a9" providerId="LiveId" clId="{9CB183A6-6C10-4B8C-A8B7-8C3B62785240}" dt="2025-12-23T19:38:36.471" v="9789" actId="207"/>
          <ac:spMkLst>
            <pc:docMk/>
            <pc:sldMk cId="3235122528" sldId="279"/>
            <ac:spMk id="3" creationId="{85B35B2E-66DA-53E1-164B-B1867A32D86E}"/>
          </ac:spMkLst>
        </pc:spChg>
      </pc:sldChg>
      <pc:sldChg chg="modSp add mod modTransition modAnim modNotesTx">
        <pc:chgData name="Andy Acreman" userId="05415c4dcfc197a9" providerId="LiveId" clId="{9CB183A6-6C10-4B8C-A8B7-8C3B62785240}" dt="2025-12-23T19:30:08.807" v="9774"/>
        <pc:sldMkLst>
          <pc:docMk/>
          <pc:sldMk cId="3736365497" sldId="280"/>
        </pc:sldMkLst>
        <pc:spChg chg="mod">
          <ac:chgData name="Andy Acreman" userId="05415c4dcfc197a9" providerId="LiveId" clId="{9CB183A6-6C10-4B8C-A8B7-8C3B62785240}" dt="2025-12-12T13:36:47.789" v="6081" actId="20577"/>
          <ac:spMkLst>
            <pc:docMk/>
            <pc:sldMk cId="3736365497" sldId="280"/>
            <ac:spMk id="2" creationId="{73A54FBC-40BB-31DB-3651-C8167A008CDC}"/>
          </ac:spMkLst>
        </pc:spChg>
        <pc:spChg chg="mod">
          <ac:chgData name="Andy Acreman" userId="05415c4dcfc197a9" providerId="LiveId" clId="{9CB183A6-6C10-4B8C-A8B7-8C3B62785240}" dt="2025-12-23T19:16:46.047" v="9157" actId="33524"/>
          <ac:spMkLst>
            <pc:docMk/>
            <pc:sldMk cId="3736365497" sldId="280"/>
            <ac:spMk id="3" creationId="{2499D71C-B0A1-A50D-C964-D6E4985C333A}"/>
          </ac:spMkLst>
        </pc:spChg>
      </pc:sldChg>
      <pc:sldChg chg="modSp add mod modTransition modAnim modNotesTx">
        <pc:chgData name="Andy Acreman" userId="05415c4dcfc197a9" providerId="LiveId" clId="{9CB183A6-6C10-4B8C-A8B7-8C3B62785240}" dt="2025-12-23T19:49:29.557" v="9837" actId="6549"/>
        <pc:sldMkLst>
          <pc:docMk/>
          <pc:sldMk cId="3655702405" sldId="281"/>
        </pc:sldMkLst>
        <pc:spChg chg="mod">
          <ac:chgData name="Andy Acreman" userId="05415c4dcfc197a9" providerId="LiveId" clId="{9CB183A6-6C10-4B8C-A8B7-8C3B62785240}" dt="2025-12-15T11:42:46.364" v="8191" actId="20577"/>
          <ac:spMkLst>
            <pc:docMk/>
            <pc:sldMk cId="3655702405" sldId="281"/>
            <ac:spMk id="2" creationId="{F8B5A658-A070-AADF-CE0C-76F4DAE68EED}"/>
          </ac:spMkLst>
        </pc:spChg>
        <pc:spChg chg="mod">
          <ac:chgData name="Andy Acreman" userId="05415c4dcfc197a9" providerId="LiveId" clId="{9CB183A6-6C10-4B8C-A8B7-8C3B62785240}" dt="2025-12-15T11:50:04.519" v="8239" actId="20577"/>
          <ac:spMkLst>
            <pc:docMk/>
            <pc:sldMk cId="3655702405" sldId="281"/>
            <ac:spMk id="3" creationId="{6D730227-E05D-7BA8-0011-C84EEEDDC89D}"/>
          </ac:spMkLst>
        </pc:spChg>
      </pc:sldChg>
      <pc:sldChg chg="modSp add mod modTransition modAnim modNotesTx">
        <pc:chgData name="Andy Acreman" userId="05415c4dcfc197a9" providerId="LiveId" clId="{9CB183A6-6C10-4B8C-A8B7-8C3B62785240}" dt="2025-12-23T19:30:08.807" v="9774"/>
        <pc:sldMkLst>
          <pc:docMk/>
          <pc:sldMk cId="3789223574" sldId="282"/>
        </pc:sldMkLst>
        <pc:spChg chg="mod">
          <ac:chgData name="Andy Acreman" userId="05415c4dcfc197a9" providerId="LiveId" clId="{9CB183A6-6C10-4B8C-A8B7-8C3B62785240}" dt="2025-12-15T11:52:23.685" v="8275" actId="6549"/>
          <ac:spMkLst>
            <pc:docMk/>
            <pc:sldMk cId="3789223574" sldId="282"/>
            <ac:spMk id="3" creationId="{FA9F388B-C233-2FB6-6CA4-5006F1ED43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F619F9E4-FC53-43A5-8797-1D44E4E29D7A}" type="datetimeFigureOut">
              <a:rPr lang="en-GB" smtClean="0"/>
              <a:t>27/12/2025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A1C428B-3D8D-49AF-97B6-16712C6B849D}" type="slidenum">
              <a:rPr lang="en-GB" smtClean="0"/>
              <a:t>‹#›</a:t>
            </a:fld>
            <a:endParaRPr lang="en-GB"/>
          </a:p>
        </p:txBody>
      </p:sp>
    </p:spTree>
    <p:extLst>
      <p:ext uri="{BB962C8B-B14F-4D97-AF65-F5344CB8AC3E}">
        <p14:creationId xmlns:p14="http://schemas.microsoft.com/office/powerpoint/2010/main" val="118722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1</a:t>
            </a:fld>
            <a:endParaRPr lang="en-GB"/>
          </a:p>
        </p:txBody>
      </p:sp>
    </p:spTree>
    <p:extLst>
      <p:ext uri="{BB962C8B-B14F-4D97-AF65-F5344CB8AC3E}">
        <p14:creationId xmlns:p14="http://schemas.microsoft.com/office/powerpoint/2010/main" val="330244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“WHEN you fast” – not </a:t>
            </a:r>
            <a:r>
              <a:rPr lang="en-GB" sz="1500" b="1" i="1" dirty="0"/>
              <a:t>“IF” you fast!</a:t>
            </a:r>
            <a:r>
              <a:rPr lang="en-GB" sz="1500" b="1" dirty="0"/>
              <a:t>  This is not an optional extra to the Christian life – it is part of it.  This passage comes from the ‘Sermon On The Mount’ and also incudes the phrases: </a:t>
            </a:r>
            <a:r>
              <a:rPr lang="en-GB" sz="1500" b="1" i="1" dirty="0"/>
              <a:t>“When you pray” </a:t>
            </a:r>
            <a:r>
              <a:rPr lang="en-GB" sz="1500" b="1" dirty="0"/>
              <a:t>and </a:t>
            </a:r>
            <a:r>
              <a:rPr lang="en-GB" sz="1500" b="1" i="1" dirty="0"/>
              <a:t>“When you give”.</a:t>
            </a:r>
            <a:r>
              <a:rPr lang="en-GB" sz="1500" b="1" dirty="0"/>
              <a:t>  Jesus expects us all to do all these things.  If He is our Lord, then this is part of our </a:t>
            </a:r>
            <a:r>
              <a:rPr lang="en-GB" sz="1500" b="1" i="1" dirty="0"/>
              <a:t>obedience </a:t>
            </a:r>
            <a:r>
              <a:rPr lang="en-GB" sz="1500" b="1" dirty="0"/>
              <a:t>to Him.</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Ezra was leading a group of Jewish exiles back to Jerusalem, with the king’s blessing and, despite it being a dangerous journey, did not want to ask the king for soldiers and horsemen to protect them, but wanted to trust God for their security.  So before they set out, first they fasted and prayed.  God answered their prayer!</a:t>
            </a:r>
          </a:p>
        </p:txBody>
      </p:sp>
      <p:sp>
        <p:nvSpPr>
          <p:cNvPr id="4" name="Slide Number Placeholder 3"/>
          <p:cNvSpPr>
            <a:spLocks noGrp="1"/>
          </p:cNvSpPr>
          <p:nvPr>
            <p:ph type="sldNum" sz="quarter" idx="5"/>
          </p:nvPr>
        </p:nvSpPr>
        <p:spPr/>
        <p:txBody>
          <a:bodyPr/>
          <a:lstStyle/>
          <a:p>
            <a:fld id="{BA1C428B-3D8D-49AF-97B6-16712C6B849D}" type="slidenum">
              <a:rPr lang="en-GB" smtClean="0"/>
              <a:t>10</a:t>
            </a:fld>
            <a:endParaRPr lang="en-GB"/>
          </a:p>
        </p:txBody>
      </p:sp>
    </p:spTree>
    <p:extLst>
      <p:ext uri="{BB962C8B-B14F-4D97-AF65-F5344CB8AC3E}">
        <p14:creationId xmlns:p14="http://schemas.microsoft.com/office/powerpoint/2010/main" val="7513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05FA0-FDF3-5000-F19C-B0A8C7D0E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186CA-C68A-CEA5-E8BE-5792EDC03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9A66E-538F-29D4-ACBE-7C9A19A01A09}"/>
              </a:ext>
            </a:extLst>
          </p:cNvPr>
          <p:cNvSpPr>
            <a:spLocks noGrp="1"/>
          </p:cNvSpPr>
          <p:nvPr>
            <p:ph type="body" idx="1"/>
          </p:nvPr>
        </p:nvSpPr>
        <p:spPr/>
        <p:txBody>
          <a:bodyPr/>
          <a:lstStyle/>
          <a:p>
            <a:pPr marL="301895" indent="-301895">
              <a:buFont typeface="Arial" panose="020B0604020202020204" pitchFamily="34" charset="0"/>
              <a:buChar char="•"/>
            </a:pPr>
            <a:r>
              <a:rPr lang="en-GB" sz="1500" b="1" dirty="0"/>
              <a:t>When Moses first went up Mount Horeb to receive the Law, he fasted from EVERYTHING for 40 days and nights.  A medical impossibility – 3 days without </a:t>
            </a:r>
            <a:r>
              <a:rPr lang="en-GB" sz="1500" b="1" i="1" dirty="0"/>
              <a:t>water</a:t>
            </a:r>
            <a:r>
              <a:rPr lang="en-GB" sz="1500" b="1" dirty="0"/>
              <a:t> is the maximum – and so God did a miracle in Moses’ body.  Then, after the Golden Calf incident, Moses went up the mountain again to pray for Israel, and to get more stone tablets.  He again fasted for 40 days and nights, making a total of 80 days and nights!</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Saul – after first meeting Jesus in his vision – fasted three days and three nights without food OR water.  The human limit!  Don’t try this yourselves, and don’t start off with some impossible fasting regime!</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i="1" dirty="0"/>
              <a:t>Muslims who fast during Ramadan avoid both food and water, but only during daylight hours.</a:t>
            </a:r>
          </a:p>
          <a:p>
            <a:pPr marL="301895" indent="-301895">
              <a:buFont typeface="Arial" panose="020B0604020202020204" pitchFamily="34" charset="0"/>
              <a:buChar char="•"/>
            </a:pPr>
            <a:endParaRPr lang="en-GB" sz="1500" b="1" dirty="0"/>
          </a:p>
        </p:txBody>
      </p:sp>
      <p:sp>
        <p:nvSpPr>
          <p:cNvPr id="4" name="Slide Number Placeholder 3">
            <a:extLst>
              <a:ext uri="{FF2B5EF4-FFF2-40B4-BE49-F238E27FC236}">
                <a16:creationId xmlns:a16="http://schemas.microsoft.com/office/drawing/2014/main" id="{CDE0328C-1514-1E3F-9744-50EAFF941C61}"/>
              </a:ext>
            </a:extLst>
          </p:cNvPr>
          <p:cNvSpPr>
            <a:spLocks noGrp="1"/>
          </p:cNvSpPr>
          <p:nvPr>
            <p:ph type="sldNum" sz="quarter" idx="5"/>
          </p:nvPr>
        </p:nvSpPr>
        <p:spPr/>
        <p:txBody>
          <a:bodyPr/>
          <a:lstStyle/>
          <a:p>
            <a:fld id="{BA1C428B-3D8D-49AF-97B6-16712C6B849D}" type="slidenum">
              <a:rPr lang="en-GB" smtClean="0"/>
              <a:t>11</a:t>
            </a:fld>
            <a:endParaRPr lang="en-GB"/>
          </a:p>
        </p:txBody>
      </p:sp>
    </p:spTree>
    <p:extLst>
      <p:ext uri="{BB962C8B-B14F-4D97-AF65-F5344CB8AC3E}">
        <p14:creationId xmlns:p14="http://schemas.microsoft.com/office/powerpoint/2010/main" val="333052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4E714-66BC-5FEF-F592-1C4EAE543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79021-C76F-7F1C-CFFE-410324155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6BEC9-3649-51FF-4AD6-5441558C536D}"/>
              </a:ext>
            </a:extLst>
          </p:cNvPr>
          <p:cNvSpPr>
            <a:spLocks noGrp="1"/>
          </p:cNvSpPr>
          <p:nvPr>
            <p:ph type="body" idx="1"/>
          </p:nvPr>
        </p:nvSpPr>
        <p:spPr/>
        <p:txBody>
          <a:bodyPr/>
          <a:lstStyle/>
          <a:p>
            <a:pPr marL="301895" indent="-301895">
              <a:buFont typeface="Arial" panose="020B0604020202020204" pitchFamily="34" charset="0"/>
              <a:buChar char="•"/>
            </a:pPr>
            <a:r>
              <a:rPr lang="en-GB" sz="1500" b="1" dirty="0"/>
              <a:t>Daniel decided to seek the Lord from his home in Babylon, centre of the new Persian empire under King Cyrus.  So he did a ‘Partial Fast’ (what I call a ‘</a:t>
            </a:r>
            <a:r>
              <a:rPr lang="en-GB" sz="1500" b="1" i="1" dirty="0"/>
              <a:t>Daniel</a:t>
            </a:r>
            <a:r>
              <a:rPr lang="en-GB" sz="1500" b="1" dirty="0"/>
              <a:t> Fast’) for 3 weeks, still eating and drinking, but restricting himself to basic vegetarian foods and probably just water.  He used no luxury products either, even though, as Deputy Prime Minister, he was used to a wealthy lifestyle.</a:t>
            </a:r>
          </a:p>
          <a:p>
            <a:endParaRPr lang="en-GB" sz="1500" b="1" dirty="0"/>
          </a:p>
          <a:p>
            <a:pPr marL="301895" indent="-301895">
              <a:buFont typeface="Arial" panose="020B0604020202020204" pitchFamily="34" charset="0"/>
              <a:buChar char="•"/>
            </a:pPr>
            <a:r>
              <a:rPr lang="en-GB" sz="1500" b="1" dirty="0"/>
              <a:t>The main benefit was that it was able to last a longer time than the usual ‘Normal Fast’ or ‘Absolute Fast’.  Notice it was also described as </a:t>
            </a:r>
            <a:r>
              <a:rPr lang="en-GB" sz="1500" b="1" i="1" dirty="0"/>
              <a:t>‘Mourning’!  </a:t>
            </a:r>
            <a:r>
              <a:rPr lang="en-GB" sz="1500" b="1" dirty="0"/>
              <a:t>We should </a:t>
            </a:r>
            <a:r>
              <a:rPr lang="en-GB" sz="1500" b="1" i="1" dirty="0"/>
              <a:t>not</a:t>
            </a:r>
            <a:r>
              <a:rPr lang="en-GB" sz="1500" b="1" dirty="0"/>
              <a:t> feel ‘good’ about fasting, but slightly ‘bereaved’.</a:t>
            </a:r>
          </a:p>
          <a:p>
            <a:pPr marL="0" indent="0">
              <a:buFont typeface="Arial" panose="020B0604020202020204" pitchFamily="34" charset="0"/>
              <a:buNone/>
            </a:pPr>
            <a:endParaRPr lang="en-GB" sz="1500" b="1" dirty="0"/>
          </a:p>
          <a:p>
            <a:pPr marL="301895" indent="-301895">
              <a:buFont typeface="Arial" panose="020B0604020202020204" pitchFamily="34" charset="0"/>
              <a:buChar char="•"/>
            </a:pPr>
            <a:r>
              <a:rPr lang="en-GB" sz="1500" b="1" dirty="0"/>
              <a:t>It brought a heavenly messenger to Daniel with revelation from God.  It also enabled him to </a:t>
            </a:r>
            <a:r>
              <a:rPr lang="en-GB" sz="1500" b="1"/>
              <a:t>participate effectively </a:t>
            </a:r>
            <a:r>
              <a:rPr lang="en-GB" sz="1500" b="1" dirty="0"/>
              <a:t>in heavenly battles.</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endParaRPr lang="en-GB" sz="1500" b="1" dirty="0"/>
          </a:p>
        </p:txBody>
      </p:sp>
      <p:sp>
        <p:nvSpPr>
          <p:cNvPr id="4" name="Slide Number Placeholder 3">
            <a:extLst>
              <a:ext uri="{FF2B5EF4-FFF2-40B4-BE49-F238E27FC236}">
                <a16:creationId xmlns:a16="http://schemas.microsoft.com/office/drawing/2014/main" id="{08C36C70-2F1A-D1A5-E95B-A8F553223064}"/>
              </a:ext>
            </a:extLst>
          </p:cNvPr>
          <p:cNvSpPr>
            <a:spLocks noGrp="1"/>
          </p:cNvSpPr>
          <p:nvPr>
            <p:ph type="sldNum" sz="quarter" idx="5"/>
          </p:nvPr>
        </p:nvSpPr>
        <p:spPr/>
        <p:txBody>
          <a:bodyPr/>
          <a:lstStyle/>
          <a:p>
            <a:fld id="{BA1C428B-3D8D-49AF-97B6-16712C6B849D}" type="slidenum">
              <a:rPr lang="en-GB" smtClean="0"/>
              <a:t>12</a:t>
            </a:fld>
            <a:endParaRPr lang="en-GB"/>
          </a:p>
        </p:txBody>
      </p:sp>
    </p:spTree>
    <p:extLst>
      <p:ext uri="{BB962C8B-B14F-4D97-AF65-F5344CB8AC3E}">
        <p14:creationId xmlns:p14="http://schemas.microsoft.com/office/powerpoint/2010/main" val="3515603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13</a:t>
            </a:fld>
            <a:endParaRPr lang="en-GB"/>
          </a:p>
        </p:txBody>
      </p:sp>
    </p:spTree>
    <p:extLst>
      <p:ext uri="{BB962C8B-B14F-4D97-AF65-F5344CB8AC3E}">
        <p14:creationId xmlns:p14="http://schemas.microsoft.com/office/powerpoint/2010/main" val="420491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14</a:t>
            </a:fld>
            <a:endParaRPr lang="en-GB"/>
          </a:p>
        </p:txBody>
      </p:sp>
    </p:spTree>
    <p:extLst>
      <p:ext uri="{BB962C8B-B14F-4D97-AF65-F5344CB8AC3E}">
        <p14:creationId xmlns:p14="http://schemas.microsoft.com/office/powerpoint/2010/main" val="2850420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15</a:t>
            </a:fld>
            <a:endParaRPr lang="en-GB"/>
          </a:p>
        </p:txBody>
      </p:sp>
    </p:spTree>
    <p:extLst>
      <p:ext uri="{BB962C8B-B14F-4D97-AF65-F5344CB8AC3E}">
        <p14:creationId xmlns:p14="http://schemas.microsoft.com/office/powerpoint/2010/main" val="2954153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1C428B-3D8D-49AF-97B6-16712C6B849D}" type="slidenum">
              <a:rPr lang="en-GB" smtClean="0"/>
              <a:t>16</a:t>
            </a:fld>
            <a:endParaRPr lang="en-GB"/>
          </a:p>
        </p:txBody>
      </p:sp>
    </p:spTree>
    <p:extLst>
      <p:ext uri="{BB962C8B-B14F-4D97-AF65-F5344CB8AC3E}">
        <p14:creationId xmlns:p14="http://schemas.microsoft.com/office/powerpoint/2010/main" val="104399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If you are on certain medications, then be cautious.  Consult your doctor.  Perhaps a ‘Daniel Fast’ is the safest one for you?</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If you ‘slip up’, don’t get condemned, but resume the fast and carry on.  God is fine with that!</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Ask the Holy Spirit - but have a plan!  Don’t think about food during the day but think about God.  Seek Him and keep busy!</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Be careful what you </a:t>
            </a:r>
            <a:r>
              <a:rPr lang="en-GB" sz="1500" b="1" i="1" dirty="0"/>
              <a:t>break</a:t>
            </a:r>
            <a:r>
              <a:rPr lang="en-GB" sz="1500" b="1" dirty="0"/>
              <a:t> your longer fasts with.  Your digestive system needs to get used to food again!</a:t>
            </a:r>
          </a:p>
        </p:txBody>
      </p:sp>
      <p:sp>
        <p:nvSpPr>
          <p:cNvPr id="4" name="Slide Number Placeholder 3"/>
          <p:cNvSpPr>
            <a:spLocks noGrp="1"/>
          </p:cNvSpPr>
          <p:nvPr>
            <p:ph type="sldNum" sz="quarter" idx="5"/>
          </p:nvPr>
        </p:nvSpPr>
        <p:spPr/>
        <p:txBody>
          <a:bodyPr/>
          <a:lstStyle/>
          <a:p>
            <a:fld id="{BA1C428B-3D8D-49AF-97B6-16712C6B849D}" type="slidenum">
              <a:rPr lang="en-GB" smtClean="0"/>
              <a:t>17</a:t>
            </a:fld>
            <a:endParaRPr lang="en-GB"/>
          </a:p>
        </p:txBody>
      </p:sp>
    </p:spTree>
    <p:extLst>
      <p:ext uri="{BB962C8B-B14F-4D97-AF65-F5344CB8AC3E}">
        <p14:creationId xmlns:p14="http://schemas.microsoft.com/office/powerpoint/2010/main" val="138061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The Day of Atonement was the holiest day of the Old Testament calendar.  The only one in which a yearly national fast was expected.</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The Joel time was during a period of national repentance, calling on God for grace and mercy on the nation.  We should do this as a church too!</a:t>
            </a:r>
          </a:p>
        </p:txBody>
      </p:sp>
      <p:sp>
        <p:nvSpPr>
          <p:cNvPr id="4" name="Slide Number Placeholder 3"/>
          <p:cNvSpPr>
            <a:spLocks noGrp="1"/>
          </p:cNvSpPr>
          <p:nvPr>
            <p:ph type="sldNum" sz="quarter" idx="5"/>
          </p:nvPr>
        </p:nvSpPr>
        <p:spPr/>
        <p:txBody>
          <a:bodyPr/>
          <a:lstStyle/>
          <a:p>
            <a:fld id="{BA1C428B-3D8D-49AF-97B6-16712C6B849D}" type="slidenum">
              <a:rPr lang="en-GB" smtClean="0"/>
              <a:t>18</a:t>
            </a:fld>
            <a:endParaRPr lang="en-GB"/>
          </a:p>
        </p:txBody>
      </p:sp>
    </p:spTree>
    <p:extLst>
      <p:ext uri="{BB962C8B-B14F-4D97-AF65-F5344CB8AC3E}">
        <p14:creationId xmlns:p14="http://schemas.microsoft.com/office/powerpoint/2010/main" val="107962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7E88-1A0B-6036-AFB3-65C4719DF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E0297-71DE-1C68-99C3-FDBEA8B6D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5D184-D222-4373-664D-803885B80479}"/>
              </a:ext>
            </a:extLst>
          </p:cNvPr>
          <p:cNvSpPr>
            <a:spLocks noGrp="1"/>
          </p:cNvSpPr>
          <p:nvPr>
            <p:ph type="body" idx="1"/>
          </p:nvPr>
        </p:nvSpPr>
        <p:spPr/>
        <p:txBody>
          <a:bodyPr/>
          <a:lstStyle/>
          <a:p>
            <a:pPr marL="301895" indent="-301895">
              <a:buFont typeface="Arial" panose="020B0604020202020204" pitchFamily="34" charset="0"/>
              <a:buChar char="•"/>
            </a:pPr>
            <a:r>
              <a:rPr lang="en-GB" sz="1500" b="1" dirty="0"/>
              <a:t>The Jews were simply doing fasting as a virtue-signalling exercise, and they were behaving badly whilst the fast was going on.</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Many years later – as we read earlier in Matthew 6:16-18 - Jesus strongly rebuked the Pharisees for ‘fasting for show’ – deliberately looking haggard and unkempt – and said that they had already received their ‘reward’ in full.  Whereas if we fast in </a:t>
            </a:r>
            <a:r>
              <a:rPr lang="en-GB" sz="1500" b="1" i="1" dirty="0"/>
              <a:t>secret, </a:t>
            </a:r>
            <a:r>
              <a:rPr lang="en-GB" sz="1500" b="1" dirty="0"/>
              <a:t>our Heavenly Father who sees this, will reward us.  Secret fasting is an act of genuine faith!</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The Isaiah passage continues…  </a:t>
            </a:r>
            <a:r>
              <a:rPr lang="en-GB" sz="1500" b="1" i="1" dirty="0"/>
              <a:t>[next slide]</a:t>
            </a:r>
          </a:p>
        </p:txBody>
      </p:sp>
      <p:sp>
        <p:nvSpPr>
          <p:cNvPr id="4" name="Slide Number Placeholder 3">
            <a:extLst>
              <a:ext uri="{FF2B5EF4-FFF2-40B4-BE49-F238E27FC236}">
                <a16:creationId xmlns:a16="http://schemas.microsoft.com/office/drawing/2014/main" id="{4FE5A054-BDA1-6E09-D769-C84B23D7F372}"/>
              </a:ext>
            </a:extLst>
          </p:cNvPr>
          <p:cNvSpPr>
            <a:spLocks noGrp="1"/>
          </p:cNvSpPr>
          <p:nvPr>
            <p:ph type="sldNum" sz="quarter" idx="5"/>
          </p:nvPr>
        </p:nvSpPr>
        <p:spPr/>
        <p:txBody>
          <a:bodyPr/>
          <a:lstStyle/>
          <a:p>
            <a:fld id="{BA1C428B-3D8D-49AF-97B6-16712C6B849D}" type="slidenum">
              <a:rPr lang="en-GB" smtClean="0"/>
              <a:t>19</a:t>
            </a:fld>
            <a:endParaRPr lang="en-GB"/>
          </a:p>
        </p:txBody>
      </p:sp>
    </p:spTree>
    <p:extLst>
      <p:ext uri="{BB962C8B-B14F-4D97-AF65-F5344CB8AC3E}">
        <p14:creationId xmlns:p14="http://schemas.microsoft.com/office/powerpoint/2010/main" val="302220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2</a:t>
            </a:fld>
            <a:endParaRPr lang="en-GB"/>
          </a:p>
        </p:txBody>
      </p:sp>
    </p:spTree>
    <p:extLst>
      <p:ext uri="{BB962C8B-B14F-4D97-AF65-F5344CB8AC3E}">
        <p14:creationId xmlns:p14="http://schemas.microsoft.com/office/powerpoint/2010/main" val="935548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9A500-43B1-BF32-C2F4-2DC5923FF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A6A59-E985-C174-5D08-9914B4302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FB4E8-9394-4829-5FA6-0CA27E63F197}"/>
              </a:ext>
            </a:extLst>
          </p:cNvPr>
          <p:cNvSpPr>
            <a:spLocks noGrp="1"/>
          </p:cNvSpPr>
          <p:nvPr>
            <p:ph type="body" idx="1"/>
          </p:nvPr>
        </p:nvSpPr>
        <p:spPr/>
        <p:txBody>
          <a:bodyPr/>
          <a:lstStyle/>
          <a:p>
            <a:pPr marL="301895" indent="-301895">
              <a:buFont typeface="Arial" panose="020B0604020202020204" pitchFamily="34" charset="0"/>
              <a:buChar char="•"/>
            </a:pPr>
            <a:r>
              <a:rPr lang="en-GB" sz="1500" b="1" dirty="0"/>
              <a:t>So God is </a:t>
            </a:r>
            <a:r>
              <a:rPr lang="en-GB" sz="1500" b="1" i="1" dirty="0"/>
              <a:t>NOT </a:t>
            </a:r>
            <a:r>
              <a:rPr lang="en-GB" sz="1500" b="1" dirty="0"/>
              <a:t>saying that we should </a:t>
            </a:r>
            <a:r>
              <a:rPr lang="en-GB" sz="1500" b="1" i="1" dirty="0"/>
              <a:t>avoid</a:t>
            </a:r>
            <a:r>
              <a:rPr lang="en-GB" sz="1500" b="1" dirty="0"/>
              <a:t> fasting; He is simply saying that external actions on their own, without having the fruit of the Holy Spirit operating inside us, is </a:t>
            </a:r>
            <a:r>
              <a:rPr lang="en-GB" sz="1500" b="1" i="1" dirty="0"/>
              <a:t>hypocritical</a:t>
            </a:r>
            <a:r>
              <a:rPr lang="en-GB" sz="1500" b="1" dirty="0"/>
              <a:t> and a </a:t>
            </a:r>
            <a:r>
              <a:rPr lang="en-GB" sz="1500" b="1" i="1" dirty="0"/>
              <a:t>complete</a:t>
            </a:r>
            <a:r>
              <a:rPr lang="en-GB" sz="1500" b="1" dirty="0"/>
              <a:t> waste of time!  Let’s fast with the right motivation, with faith, and with godly behaviour!  Then the blessing comes from heaven!</a:t>
            </a:r>
          </a:p>
        </p:txBody>
      </p:sp>
      <p:sp>
        <p:nvSpPr>
          <p:cNvPr id="4" name="Slide Number Placeholder 3">
            <a:extLst>
              <a:ext uri="{FF2B5EF4-FFF2-40B4-BE49-F238E27FC236}">
                <a16:creationId xmlns:a16="http://schemas.microsoft.com/office/drawing/2014/main" id="{BBCD2947-D212-C242-A843-9653717368F3}"/>
              </a:ext>
            </a:extLst>
          </p:cNvPr>
          <p:cNvSpPr>
            <a:spLocks noGrp="1"/>
          </p:cNvSpPr>
          <p:nvPr>
            <p:ph type="sldNum" sz="quarter" idx="5"/>
          </p:nvPr>
        </p:nvSpPr>
        <p:spPr/>
        <p:txBody>
          <a:bodyPr/>
          <a:lstStyle/>
          <a:p>
            <a:fld id="{BA1C428B-3D8D-49AF-97B6-16712C6B849D}" type="slidenum">
              <a:rPr lang="en-GB" smtClean="0"/>
              <a:t>20</a:t>
            </a:fld>
            <a:endParaRPr lang="en-GB"/>
          </a:p>
        </p:txBody>
      </p:sp>
    </p:spTree>
    <p:extLst>
      <p:ext uri="{BB962C8B-B14F-4D97-AF65-F5344CB8AC3E}">
        <p14:creationId xmlns:p14="http://schemas.microsoft.com/office/powerpoint/2010/main" val="89430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21</a:t>
            </a:fld>
            <a:endParaRPr lang="en-GB"/>
          </a:p>
        </p:txBody>
      </p:sp>
    </p:spTree>
    <p:extLst>
      <p:ext uri="{BB962C8B-B14F-4D97-AF65-F5344CB8AC3E}">
        <p14:creationId xmlns:p14="http://schemas.microsoft.com/office/powerpoint/2010/main" val="100492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22</a:t>
            </a:fld>
            <a:endParaRPr lang="en-GB"/>
          </a:p>
        </p:txBody>
      </p:sp>
    </p:spTree>
    <p:extLst>
      <p:ext uri="{BB962C8B-B14F-4D97-AF65-F5344CB8AC3E}">
        <p14:creationId xmlns:p14="http://schemas.microsoft.com/office/powerpoint/2010/main" val="243531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23</a:t>
            </a:fld>
            <a:endParaRPr lang="en-GB"/>
          </a:p>
        </p:txBody>
      </p:sp>
    </p:spTree>
    <p:extLst>
      <p:ext uri="{BB962C8B-B14F-4D97-AF65-F5344CB8AC3E}">
        <p14:creationId xmlns:p14="http://schemas.microsoft.com/office/powerpoint/2010/main" val="1833625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My final slide…</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Arthur Wallis was the founder of the charismatic Christian movement in the UK.  He once preached at TCF.  He had a powerful ministry of healing and miracles.  Fasting was one of his secrets!</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Talk to God about this, but just </a:t>
            </a:r>
            <a:r>
              <a:rPr lang="en-GB" sz="1500" b="1" i="1" dirty="0"/>
              <a:t>do </a:t>
            </a:r>
            <a:r>
              <a:rPr lang="en-GB" sz="1500" b="1" dirty="0"/>
              <a:t>it!  “Fast regularly; fast when God tells you to; fast to get breakthroughs”.  </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After Christmas – as a church family - we plan to have a period of ‘Daniel Fasting’ in January in order to seek God’s will for the coming year.  Saturday 3</a:t>
            </a:r>
            <a:r>
              <a:rPr lang="en-GB" sz="1500" b="1" baseline="30000" dirty="0"/>
              <a:t>rd</a:t>
            </a:r>
            <a:r>
              <a:rPr lang="en-GB" sz="1500" b="1" dirty="0"/>
              <a:t> to Friday 23</a:t>
            </a:r>
            <a:r>
              <a:rPr lang="en-GB" sz="1500" b="1" baseline="30000" dirty="0"/>
              <a:t>rd</a:t>
            </a:r>
            <a:r>
              <a:rPr lang="en-GB" sz="1500" b="1" dirty="0"/>
              <a:t> (= 21 days).  Let’s get ourselves ready for this time.  It’ll be great!  God bless you all.</a:t>
            </a:r>
          </a:p>
        </p:txBody>
      </p:sp>
      <p:sp>
        <p:nvSpPr>
          <p:cNvPr id="4" name="Slide Number Placeholder 3"/>
          <p:cNvSpPr>
            <a:spLocks noGrp="1"/>
          </p:cNvSpPr>
          <p:nvPr>
            <p:ph type="sldNum" sz="quarter" idx="5"/>
          </p:nvPr>
        </p:nvSpPr>
        <p:spPr/>
        <p:txBody>
          <a:bodyPr/>
          <a:lstStyle/>
          <a:p>
            <a:fld id="{BA1C428B-3D8D-49AF-97B6-16712C6B849D}" type="slidenum">
              <a:rPr lang="en-GB" smtClean="0"/>
              <a:t>24</a:t>
            </a:fld>
            <a:endParaRPr lang="en-GB"/>
          </a:p>
        </p:txBody>
      </p:sp>
    </p:spTree>
    <p:extLst>
      <p:ext uri="{BB962C8B-B14F-4D97-AF65-F5344CB8AC3E}">
        <p14:creationId xmlns:p14="http://schemas.microsoft.com/office/powerpoint/2010/main" val="275645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3</a:t>
            </a:fld>
            <a:endParaRPr lang="en-GB"/>
          </a:p>
        </p:txBody>
      </p:sp>
    </p:spTree>
    <p:extLst>
      <p:ext uri="{BB962C8B-B14F-4D97-AF65-F5344CB8AC3E}">
        <p14:creationId xmlns:p14="http://schemas.microsoft.com/office/powerpoint/2010/main" val="84254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4</a:t>
            </a:fld>
            <a:endParaRPr lang="en-GB"/>
          </a:p>
        </p:txBody>
      </p:sp>
    </p:spTree>
    <p:extLst>
      <p:ext uri="{BB962C8B-B14F-4D97-AF65-F5344CB8AC3E}">
        <p14:creationId xmlns:p14="http://schemas.microsoft.com/office/powerpoint/2010/main" val="121135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5</a:t>
            </a:fld>
            <a:endParaRPr lang="en-GB"/>
          </a:p>
        </p:txBody>
      </p:sp>
    </p:spTree>
    <p:extLst>
      <p:ext uri="{BB962C8B-B14F-4D97-AF65-F5344CB8AC3E}">
        <p14:creationId xmlns:p14="http://schemas.microsoft.com/office/powerpoint/2010/main" val="231585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So this is </a:t>
            </a:r>
            <a:r>
              <a:rPr lang="en-GB" sz="1500" b="1" i="1" dirty="0"/>
              <a:t>NOT </a:t>
            </a:r>
            <a:r>
              <a:rPr lang="en-GB" sz="1500" b="1" dirty="0"/>
              <a:t>primarily </a:t>
            </a:r>
            <a:r>
              <a:rPr lang="en-GB" sz="1500" b="1" i="1" dirty="0"/>
              <a:t>medical</a:t>
            </a:r>
            <a:r>
              <a:rPr lang="en-GB" sz="1500" b="1" dirty="0"/>
              <a:t> fasting or </a:t>
            </a:r>
            <a:r>
              <a:rPr lang="en-GB" sz="1500" b="1" i="1" dirty="0"/>
              <a:t>dietary</a:t>
            </a:r>
            <a:r>
              <a:rPr lang="en-GB" sz="1500" b="1" dirty="0"/>
              <a:t> fasting – even though “biblical fasting” does also have big medical and weight-loss benefits – but it is fasting that is primarily aimed at </a:t>
            </a:r>
            <a:r>
              <a:rPr lang="en-GB" sz="1500" b="1" i="1" dirty="0"/>
              <a:t>spiritual </a:t>
            </a:r>
            <a:r>
              <a:rPr lang="en-GB" sz="1500" b="1" dirty="0"/>
              <a:t>benefits!</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When we fast, we must - from the outset – be clear </a:t>
            </a:r>
            <a:r>
              <a:rPr lang="en-GB" sz="1500" b="1" i="1" dirty="0"/>
              <a:t>WHY </a:t>
            </a:r>
            <a:r>
              <a:rPr lang="en-GB" sz="1500" b="1" dirty="0"/>
              <a:t>we are doing it.  We must come into agreement with the Holy Spirit as to our goals.</a:t>
            </a:r>
          </a:p>
        </p:txBody>
      </p:sp>
      <p:sp>
        <p:nvSpPr>
          <p:cNvPr id="4" name="Slide Number Placeholder 3"/>
          <p:cNvSpPr>
            <a:spLocks noGrp="1"/>
          </p:cNvSpPr>
          <p:nvPr>
            <p:ph type="sldNum" sz="quarter" idx="5"/>
          </p:nvPr>
        </p:nvSpPr>
        <p:spPr/>
        <p:txBody>
          <a:bodyPr/>
          <a:lstStyle/>
          <a:p>
            <a:fld id="{BA1C428B-3D8D-49AF-97B6-16712C6B849D}" type="slidenum">
              <a:rPr lang="en-GB" smtClean="0"/>
              <a:t>6</a:t>
            </a:fld>
            <a:endParaRPr lang="en-GB"/>
          </a:p>
        </p:txBody>
      </p:sp>
    </p:spTree>
    <p:extLst>
      <p:ext uri="{BB962C8B-B14F-4D97-AF65-F5344CB8AC3E}">
        <p14:creationId xmlns:p14="http://schemas.microsoft.com/office/powerpoint/2010/main" val="165254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To summarise so far:  Fasting adds a turbo-boost to our waiting on God and to our prayers.  It is living the spiritual life </a:t>
            </a:r>
            <a:r>
              <a:rPr lang="en-GB" sz="1500" b="1" i="1" dirty="0"/>
              <a:t>on steroids!</a:t>
            </a:r>
          </a:p>
        </p:txBody>
      </p:sp>
      <p:sp>
        <p:nvSpPr>
          <p:cNvPr id="4" name="Slide Number Placeholder 3"/>
          <p:cNvSpPr>
            <a:spLocks noGrp="1"/>
          </p:cNvSpPr>
          <p:nvPr>
            <p:ph type="sldNum" sz="quarter" idx="5"/>
          </p:nvPr>
        </p:nvSpPr>
        <p:spPr/>
        <p:txBody>
          <a:bodyPr/>
          <a:lstStyle/>
          <a:p>
            <a:fld id="{BA1C428B-3D8D-49AF-97B6-16712C6B849D}" type="slidenum">
              <a:rPr lang="en-GB" smtClean="0"/>
              <a:t>7</a:t>
            </a:fld>
            <a:endParaRPr lang="en-GB"/>
          </a:p>
        </p:txBody>
      </p:sp>
    </p:spTree>
    <p:extLst>
      <p:ext uri="{BB962C8B-B14F-4D97-AF65-F5344CB8AC3E}">
        <p14:creationId xmlns:p14="http://schemas.microsoft.com/office/powerpoint/2010/main" val="103198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1C428B-3D8D-49AF-97B6-16712C6B849D}" type="slidenum">
              <a:rPr lang="en-GB" smtClean="0"/>
              <a:t>8</a:t>
            </a:fld>
            <a:endParaRPr lang="en-GB"/>
          </a:p>
        </p:txBody>
      </p:sp>
    </p:spTree>
    <p:extLst>
      <p:ext uri="{BB962C8B-B14F-4D97-AF65-F5344CB8AC3E}">
        <p14:creationId xmlns:p14="http://schemas.microsoft.com/office/powerpoint/2010/main" val="313555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buFont typeface="Arial" panose="020B0604020202020204" pitchFamily="34" charset="0"/>
              <a:buChar char="•"/>
            </a:pPr>
            <a:r>
              <a:rPr lang="en-GB" sz="1500" b="1" dirty="0"/>
              <a:t>Jesus went on a very long fast of forty days and nights without eating </a:t>
            </a:r>
            <a:r>
              <a:rPr lang="en-GB" sz="1500" b="1" i="1" dirty="0"/>
              <a:t>anything.</a:t>
            </a:r>
            <a:r>
              <a:rPr lang="en-GB" sz="1500" b="1" dirty="0"/>
              <a:t>  But he did drink.  Not surprisingly at the end of that time he was ‘hungry’!  (But not ‘thirsty’).  Not all fasts need to be as long as this.  A whole day and night is manageable for most of us.  What is the Holy Spirit saying to us?  Three days and nights is also a good period of time.  Some can manage more than others – it’s more difficult if you have a demanding physical job.</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Fasting is humbling ourselves before God.  We need times of feasting and celebration, but also times when we withdraw and wait humbly for Him to speak to us.  </a:t>
            </a:r>
          </a:p>
          <a:p>
            <a:pPr marL="301895" indent="-301895">
              <a:buFont typeface="Arial" panose="020B0604020202020204" pitchFamily="34" charset="0"/>
              <a:buChar char="•"/>
            </a:pPr>
            <a:endParaRPr lang="en-GB" sz="1500" b="1" dirty="0"/>
          </a:p>
          <a:p>
            <a:pPr marL="301895" indent="-301895">
              <a:buFont typeface="Arial" panose="020B0604020202020204" pitchFamily="34" charset="0"/>
              <a:buChar char="•"/>
            </a:pPr>
            <a:r>
              <a:rPr lang="en-GB" sz="1500" b="1" dirty="0"/>
              <a:t>The church regularly worshiped and fasted together.  Notice that when they received revelation, they fasted some more to pray it.</a:t>
            </a:r>
          </a:p>
        </p:txBody>
      </p:sp>
      <p:sp>
        <p:nvSpPr>
          <p:cNvPr id="4" name="Slide Number Placeholder 3"/>
          <p:cNvSpPr>
            <a:spLocks noGrp="1"/>
          </p:cNvSpPr>
          <p:nvPr>
            <p:ph type="sldNum" sz="quarter" idx="5"/>
          </p:nvPr>
        </p:nvSpPr>
        <p:spPr/>
        <p:txBody>
          <a:bodyPr/>
          <a:lstStyle/>
          <a:p>
            <a:fld id="{BA1C428B-3D8D-49AF-97B6-16712C6B849D}" type="slidenum">
              <a:rPr lang="en-GB" smtClean="0"/>
              <a:t>9</a:t>
            </a:fld>
            <a:endParaRPr lang="en-GB"/>
          </a:p>
        </p:txBody>
      </p:sp>
    </p:spTree>
    <p:extLst>
      <p:ext uri="{BB962C8B-B14F-4D97-AF65-F5344CB8AC3E}">
        <p14:creationId xmlns:p14="http://schemas.microsoft.com/office/powerpoint/2010/main" val="345674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8BEF-68BA-9D63-26FB-0D4784F1B3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F1F4DD8-6DE6-6AAE-CB16-2D424E535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CF77556-D4A0-EFD8-FC1C-2E105B2D7C74}"/>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5" name="Footer Placeholder 4">
            <a:extLst>
              <a:ext uri="{FF2B5EF4-FFF2-40B4-BE49-F238E27FC236}">
                <a16:creationId xmlns:a16="http://schemas.microsoft.com/office/drawing/2014/main" id="{B4F59CC2-BBDD-D6C8-13DE-983BE06DD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FF7FB5-0220-27E1-B3C0-9024C15214DC}"/>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168761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1F20-BABF-9E42-AC20-2D017732E3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0DFFD79-9D58-487F-D511-8A03A8F9F8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BC487B-EDDF-3966-66B2-CCAA7E5B3FCD}"/>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5" name="Footer Placeholder 4">
            <a:extLst>
              <a:ext uri="{FF2B5EF4-FFF2-40B4-BE49-F238E27FC236}">
                <a16:creationId xmlns:a16="http://schemas.microsoft.com/office/drawing/2014/main" id="{8CFBB0C2-2C28-6BC9-36E3-1174F040A1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F5507-50D4-E609-F02A-15459FAA53FF}"/>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236891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ECBACE-9291-5F0A-A6DC-8004AEFC7EA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29D84E5-4771-74D0-CC29-EE27A2D00E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607CBC-DE50-EC1C-F6E2-E4CF9557C28B}"/>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5" name="Footer Placeholder 4">
            <a:extLst>
              <a:ext uri="{FF2B5EF4-FFF2-40B4-BE49-F238E27FC236}">
                <a16:creationId xmlns:a16="http://schemas.microsoft.com/office/drawing/2014/main" id="{B6F80A52-8DD3-D08A-52E2-CC9D465A4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247AB-5F56-1886-6A45-C1C6E40D2EFA}"/>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124865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F3D6-374E-0BC8-26A3-B85373EC525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2B0ADA-04D6-AC7C-D628-D1142FCBC7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879F0A-E6C1-9CFD-CE16-D148C9A959F2}"/>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5" name="Footer Placeholder 4">
            <a:extLst>
              <a:ext uri="{FF2B5EF4-FFF2-40B4-BE49-F238E27FC236}">
                <a16:creationId xmlns:a16="http://schemas.microsoft.com/office/drawing/2014/main" id="{1DF11C6D-7FED-17E7-78CD-3CA538A1C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6633C-29AF-FBEA-8B99-00E401C82714}"/>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50456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5834-D8C1-8BFE-49B6-ED77DDF93D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109BE9-EB25-8D61-5667-37848D2260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CF0551-6C31-C4F0-B07F-CB07E2A8F01E}"/>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5" name="Footer Placeholder 4">
            <a:extLst>
              <a:ext uri="{FF2B5EF4-FFF2-40B4-BE49-F238E27FC236}">
                <a16:creationId xmlns:a16="http://schemas.microsoft.com/office/drawing/2014/main" id="{E9C89D50-26F3-123B-2BB1-A3C1F2EFB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D0DEF-2FE6-F527-0278-030AE0125510}"/>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102378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948A-6169-446A-6920-DC3B9DDAD51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266F57C-DB03-1CE9-1769-CDD887E25C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30DBFA7-8175-E666-68FC-640A4648E7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5FAD1E3-C986-5077-5BA0-983C8F4C8FE2}"/>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6" name="Footer Placeholder 5">
            <a:extLst>
              <a:ext uri="{FF2B5EF4-FFF2-40B4-BE49-F238E27FC236}">
                <a16:creationId xmlns:a16="http://schemas.microsoft.com/office/drawing/2014/main" id="{7DA273E2-618C-028F-29E0-DFBA8C91E7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A4BAB6-2D2D-BFED-1DCC-53D3BE8BC7F1}"/>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248118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49B4-9822-2E13-5331-6375D05E089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74502C-168D-4FEE-1707-873F728B8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C92679-1AD0-72AE-928D-1A89752705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5D30B1F-BC2F-CBBE-6961-A374DAB06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06AA7EE-C9BC-C5C1-09A6-F33605B395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25BC9AA-987F-E8B6-089F-BBBD578B4BA8}"/>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8" name="Footer Placeholder 7">
            <a:extLst>
              <a:ext uri="{FF2B5EF4-FFF2-40B4-BE49-F238E27FC236}">
                <a16:creationId xmlns:a16="http://schemas.microsoft.com/office/drawing/2014/main" id="{0DD93300-A842-9DC3-AD5C-1751BCD1B3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4766D2-3843-A531-6698-5ED52E63CEE8}"/>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116284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BACC-7A68-57D7-F2C8-4AA2CC1B0B1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A9ADD6-06B2-7D43-FA97-0D8395FE7676}"/>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4" name="Footer Placeholder 3">
            <a:extLst>
              <a:ext uri="{FF2B5EF4-FFF2-40B4-BE49-F238E27FC236}">
                <a16:creationId xmlns:a16="http://schemas.microsoft.com/office/drawing/2014/main" id="{5A3724BB-430A-0FB6-8130-854DA79304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1623BE-C086-9951-591B-E724BA642276}"/>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47496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1BA31-3D39-2E9D-B606-685B45013E58}"/>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3" name="Footer Placeholder 2">
            <a:extLst>
              <a:ext uri="{FF2B5EF4-FFF2-40B4-BE49-F238E27FC236}">
                <a16:creationId xmlns:a16="http://schemas.microsoft.com/office/drawing/2014/main" id="{F359DA77-27F2-167F-FDB2-93C1C2DFB5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F05046-C9BE-AF0C-1F39-EF995435AB20}"/>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1216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09FB-6160-AB95-6502-E546CDBBF2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09B6B01-1E5C-332D-FE6A-1DF2E70F2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11BEEE1-3775-76DB-D800-D628F0CCA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2DE509-4A14-40F9-5BC2-ED240A10C341}"/>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6" name="Footer Placeholder 5">
            <a:extLst>
              <a:ext uri="{FF2B5EF4-FFF2-40B4-BE49-F238E27FC236}">
                <a16:creationId xmlns:a16="http://schemas.microsoft.com/office/drawing/2014/main" id="{E3CEB183-74A9-DA3C-BE40-745287C5EA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619EFE-35CF-0BBC-F8CD-2D64B9945EBE}"/>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1782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1698-A521-48FC-2CAA-00B2577775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D836F54-9AA5-69BD-93A2-0C5DB12FD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84929A-DF7A-1F31-55B1-64DC143AD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04D50D-5407-A230-43EE-9819A85F18B8}"/>
              </a:ext>
            </a:extLst>
          </p:cNvPr>
          <p:cNvSpPr>
            <a:spLocks noGrp="1"/>
          </p:cNvSpPr>
          <p:nvPr>
            <p:ph type="dt" sz="half" idx="10"/>
          </p:nvPr>
        </p:nvSpPr>
        <p:spPr/>
        <p:txBody>
          <a:bodyPr/>
          <a:lstStyle/>
          <a:p>
            <a:fld id="{56BE5453-641F-4ABD-8C39-507CF6816574}" type="datetimeFigureOut">
              <a:rPr lang="en-GB" smtClean="0"/>
              <a:t>27/12/2025</a:t>
            </a:fld>
            <a:endParaRPr lang="en-GB"/>
          </a:p>
        </p:txBody>
      </p:sp>
      <p:sp>
        <p:nvSpPr>
          <p:cNvPr id="6" name="Footer Placeholder 5">
            <a:extLst>
              <a:ext uri="{FF2B5EF4-FFF2-40B4-BE49-F238E27FC236}">
                <a16:creationId xmlns:a16="http://schemas.microsoft.com/office/drawing/2014/main" id="{CFBA95F6-3DDB-6032-22F3-4A01C0522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A46A05-6A92-27C2-67B4-AF64E5EE27BA}"/>
              </a:ext>
            </a:extLst>
          </p:cNvPr>
          <p:cNvSpPr>
            <a:spLocks noGrp="1"/>
          </p:cNvSpPr>
          <p:nvPr>
            <p:ph type="sldNum" sz="quarter" idx="12"/>
          </p:nvPr>
        </p:nvSpPr>
        <p:spPr/>
        <p:txBody>
          <a:bodyPr/>
          <a:lstStyle/>
          <a:p>
            <a:fld id="{3D65A73C-07D1-4D6E-B60E-6EF12CF11E0B}" type="slidenum">
              <a:rPr lang="en-GB" smtClean="0"/>
              <a:t>‹#›</a:t>
            </a:fld>
            <a:endParaRPr lang="en-GB"/>
          </a:p>
        </p:txBody>
      </p:sp>
    </p:spTree>
    <p:extLst>
      <p:ext uri="{BB962C8B-B14F-4D97-AF65-F5344CB8AC3E}">
        <p14:creationId xmlns:p14="http://schemas.microsoft.com/office/powerpoint/2010/main" val="318582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643B5-C116-2FFC-BEE2-648EE2763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EA75BEA-DF32-7262-B364-191A6526B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3F2086-CC75-37AC-856C-24F29AC13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BE5453-641F-4ABD-8C39-507CF6816574}" type="datetimeFigureOut">
              <a:rPr lang="en-GB" smtClean="0"/>
              <a:t>27/12/2025</a:t>
            </a:fld>
            <a:endParaRPr lang="en-GB"/>
          </a:p>
        </p:txBody>
      </p:sp>
      <p:sp>
        <p:nvSpPr>
          <p:cNvPr id="5" name="Footer Placeholder 4">
            <a:extLst>
              <a:ext uri="{FF2B5EF4-FFF2-40B4-BE49-F238E27FC236}">
                <a16:creationId xmlns:a16="http://schemas.microsoft.com/office/drawing/2014/main" id="{6B3507E3-4203-C7B1-57A8-B665392F9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BBAADA6-C8B1-015E-0B41-DDBA88272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65A73C-07D1-4D6E-B60E-6EF12CF11E0B}" type="slidenum">
              <a:rPr lang="en-GB" smtClean="0"/>
              <a:t>‹#›</a:t>
            </a:fld>
            <a:endParaRPr lang="en-GB"/>
          </a:p>
        </p:txBody>
      </p:sp>
    </p:spTree>
    <p:extLst>
      <p:ext uri="{BB962C8B-B14F-4D97-AF65-F5344CB8AC3E}">
        <p14:creationId xmlns:p14="http://schemas.microsoft.com/office/powerpoint/2010/main" val="188604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4A64-CFA1-5700-2EAC-1364CE615D8F}"/>
              </a:ext>
            </a:extLst>
          </p:cNvPr>
          <p:cNvSpPr>
            <a:spLocks noGrp="1"/>
          </p:cNvSpPr>
          <p:nvPr>
            <p:ph type="ctrTitle"/>
          </p:nvPr>
        </p:nvSpPr>
        <p:spPr>
          <a:xfrm>
            <a:off x="648929" y="293913"/>
            <a:ext cx="10854813" cy="979715"/>
          </a:xfrm>
        </p:spPr>
        <p:txBody>
          <a:bodyPr>
            <a:normAutofit fontScale="90000"/>
          </a:bodyPr>
          <a:lstStyle/>
          <a:p>
            <a:r>
              <a:rPr lang="en-GB" dirty="0">
                <a:solidFill>
                  <a:srgbClr val="FFFF00"/>
                </a:solidFill>
              </a:rPr>
              <a:t>Biblical Fasting – What, Why, and How</a:t>
            </a:r>
          </a:p>
        </p:txBody>
      </p:sp>
      <p:sp>
        <p:nvSpPr>
          <p:cNvPr id="3" name="Subtitle 2">
            <a:extLst>
              <a:ext uri="{FF2B5EF4-FFF2-40B4-BE49-F238E27FC236}">
                <a16:creationId xmlns:a16="http://schemas.microsoft.com/office/drawing/2014/main" id="{148673A5-E4AE-891E-98EE-CDD0C1617D55}"/>
              </a:ext>
            </a:extLst>
          </p:cNvPr>
          <p:cNvSpPr>
            <a:spLocks noGrp="1"/>
          </p:cNvSpPr>
          <p:nvPr>
            <p:ph type="subTitle" idx="1"/>
          </p:nvPr>
        </p:nvSpPr>
        <p:spPr>
          <a:xfrm>
            <a:off x="1439092" y="5512526"/>
            <a:ext cx="9144000" cy="1182187"/>
          </a:xfrm>
        </p:spPr>
        <p:txBody>
          <a:bodyPr>
            <a:normAutofit fontScale="92500" lnSpcReduction="10000"/>
          </a:bodyPr>
          <a:lstStyle/>
          <a:p>
            <a:r>
              <a:rPr lang="en-GB" dirty="0">
                <a:solidFill>
                  <a:srgbClr val="FFC000"/>
                </a:solidFill>
              </a:rPr>
              <a:t>By Andy Acreman</a:t>
            </a:r>
          </a:p>
          <a:p>
            <a:r>
              <a:rPr lang="en-GB" dirty="0">
                <a:solidFill>
                  <a:srgbClr val="FFC000"/>
                </a:solidFill>
              </a:rPr>
              <a:t>Thurrock Christian Fellowship</a:t>
            </a:r>
          </a:p>
          <a:p>
            <a:r>
              <a:rPr lang="en-GB" dirty="0">
                <a:solidFill>
                  <a:srgbClr val="FFC000"/>
                </a:solidFill>
              </a:rPr>
              <a:t>Sunday 28</a:t>
            </a:r>
            <a:r>
              <a:rPr lang="en-GB" baseline="30000" dirty="0">
                <a:solidFill>
                  <a:srgbClr val="FFC000"/>
                </a:solidFill>
              </a:rPr>
              <a:t>th</a:t>
            </a:r>
            <a:r>
              <a:rPr lang="en-GB" dirty="0">
                <a:solidFill>
                  <a:srgbClr val="FFC000"/>
                </a:solidFill>
              </a:rPr>
              <a:t> December 2025</a:t>
            </a:r>
          </a:p>
        </p:txBody>
      </p:sp>
    </p:spTree>
    <p:extLst>
      <p:ext uri="{BB962C8B-B14F-4D97-AF65-F5344CB8AC3E}">
        <p14:creationId xmlns:p14="http://schemas.microsoft.com/office/powerpoint/2010/main" val="2826534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9E77BCED-4C6D-B59A-8A52-B7FAA4938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DDA48-929E-6268-344E-978FD4008162}"/>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1. The Normal Fast (2)…</a:t>
            </a:r>
          </a:p>
        </p:txBody>
      </p:sp>
      <p:sp>
        <p:nvSpPr>
          <p:cNvPr id="3" name="Content Placeholder 2">
            <a:extLst>
              <a:ext uri="{FF2B5EF4-FFF2-40B4-BE49-F238E27FC236}">
                <a16:creationId xmlns:a16="http://schemas.microsoft.com/office/drawing/2014/main" id="{E0CAE84C-15DB-E00B-CA1B-BCDF2EBB9B01}"/>
              </a:ext>
            </a:extLst>
          </p:cNvPr>
          <p:cNvSpPr>
            <a:spLocks noGrp="1"/>
          </p:cNvSpPr>
          <p:nvPr>
            <p:ph idx="1"/>
          </p:nvPr>
        </p:nvSpPr>
        <p:spPr>
          <a:xfrm>
            <a:off x="838200" y="1585452"/>
            <a:ext cx="10515600" cy="4948083"/>
          </a:xfrm>
        </p:spPr>
        <p:txBody>
          <a:bodyPr>
            <a:normAutofit/>
          </a:bodyPr>
          <a:lstStyle/>
          <a:p>
            <a:r>
              <a:rPr lang="en-GB" b="1" i="1" dirty="0"/>
              <a:t>Matthew 6:16-18 NIV.  “</a:t>
            </a:r>
            <a:r>
              <a:rPr lang="en-GB" b="1" i="1" dirty="0">
                <a:solidFill>
                  <a:srgbClr val="FF0000"/>
                </a:solidFill>
              </a:rPr>
              <a:t>When you fast</a:t>
            </a:r>
            <a:r>
              <a:rPr lang="en-GB" b="1" i="1" dirty="0"/>
              <a:t>, do not look sombre as the hypocrites do, for they disfigure their faces to show others they are fasting. Truly I tell you, they have received their reward in full.  But </a:t>
            </a:r>
            <a:r>
              <a:rPr lang="en-GB" b="1" i="1" dirty="0">
                <a:solidFill>
                  <a:srgbClr val="FF0000"/>
                </a:solidFill>
              </a:rPr>
              <a:t>when you fast</a:t>
            </a:r>
            <a:r>
              <a:rPr lang="en-GB" b="1" i="1" dirty="0"/>
              <a:t>, put oil on your head and wash your face, so that it will not be obvious to others that you are fasting, but only to your Father, who is unseen; and </a:t>
            </a:r>
            <a:r>
              <a:rPr lang="en-GB" b="1" i="1" dirty="0">
                <a:solidFill>
                  <a:srgbClr val="FF0000"/>
                </a:solidFill>
              </a:rPr>
              <a:t>your Father, who sees what is done in secret, will reward you.</a:t>
            </a:r>
          </a:p>
          <a:p>
            <a:r>
              <a:rPr lang="en-GB" b="1" i="1" dirty="0"/>
              <a:t>Ezra 8:21,23 NIV.  There, by the Ahava Canal, </a:t>
            </a:r>
            <a:r>
              <a:rPr lang="en-GB" b="1" i="1" dirty="0">
                <a:solidFill>
                  <a:srgbClr val="FF0000"/>
                </a:solidFill>
              </a:rPr>
              <a:t>I proclaimed a fast, </a:t>
            </a:r>
            <a:r>
              <a:rPr lang="en-GB" b="1" i="1" dirty="0"/>
              <a:t>so that we might </a:t>
            </a:r>
            <a:r>
              <a:rPr lang="en-GB" b="1" i="1" dirty="0">
                <a:solidFill>
                  <a:srgbClr val="0000FF"/>
                </a:solidFill>
              </a:rPr>
              <a:t>humble ourselves before our God </a:t>
            </a:r>
            <a:r>
              <a:rPr lang="en-GB" b="1" i="1" dirty="0"/>
              <a:t>and ask him for a safe journey for us and our children, with all our possessions… So </a:t>
            </a:r>
            <a:r>
              <a:rPr lang="en-GB" b="1" i="1" dirty="0">
                <a:solidFill>
                  <a:srgbClr val="FF0000"/>
                </a:solidFill>
              </a:rPr>
              <a:t>we fasted and petitioned </a:t>
            </a:r>
            <a:r>
              <a:rPr lang="en-GB" b="1" i="1" dirty="0"/>
              <a:t>our God about this, and he </a:t>
            </a:r>
            <a:r>
              <a:rPr lang="en-GB" b="1" i="1" dirty="0">
                <a:solidFill>
                  <a:srgbClr val="FF0000"/>
                </a:solidFill>
              </a:rPr>
              <a:t>answered our prayer.</a:t>
            </a:r>
          </a:p>
        </p:txBody>
      </p:sp>
    </p:spTree>
    <p:extLst>
      <p:ext uri="{BB962C8B-B14F-4D97-AF65-F5344CB8AC3E}">
        <p14:creationId xmlns:p14="http://schemas.microsoft.com/office/powerpoint/2010/main" val="27321383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CD5CEE92-FBAD-8672-A212-07065A86C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1BD50-C227-F650-1D1F-769BF48CA6DE}"/>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2. The </a:t>
            </a:r>
            <a:r>
              <a:rPr lang="en-GB" sz="5400" dirty="0">
                <a:solidFill>
                  <a:srgbClr val="FF0000"/>
                </a:solidFill>
              </a:rPr>
              <a:t>Absolute</a:t>
            </a:r>
            <a:r>
              <a:rPr lang="en-GB" sz="5400" dirty="0">
                <a:solidFill>
                  <a:schemeClr val="accent5"/>
                </a:solidFill>
              </a:rPr>
              <a:t> Fast…</a:t>
            </a:r>
          </a:p>
        </p:txBody>
      </p:sp>
      <p:sp>
        <p:nvSpPr>
          <p:cNvPr id="3" name="Content Placeholder 2">
            <a:extLst>
              <a:ext uri="{FF2B5EF4-FFF2-40B4-BE49-F238E27FC236}">
                <a16:creationId xmlns:a16="http://schemas.microsoft.com/office/drawing/2014/main" id="{7E543905-8168-4FF8-2F5D-A4197665FB34}"/>
              </a:ext>
            </a:extLst>
          </p:cNvPr>
          <p:cNvSpPr>
            <a:spLocks noGrp="1"/>
          </p:cNvSpPr>
          <p:nvPr>
            <p:ph idx="1"/>
          </p:nvPr>
        </p:nvSpPr>
        <p:spPr>
          <a:xfrm>
            <a:off x="838200" y="1585452"/>
            <a:ext cx="10515600" cy="4948083"/>
          </a:xfrm>
        </p:spPr>
        <p:txBody>
          <a:bodyPr>
            <a:normAutofit/>
          </a:bodyPr>
          <a:lstStyle/>
          <a:p>
            <a:r>
              <a:rPr lang="en-GB" b="1" i="1" dirty="0"/>
              <a:t>Deuteronomy 9:9,18 NIV.  When I </a:t>
            </a:r>
            <a:r>
              <a:rPr lang="en-GB" b="1" dirty="0"/>
              <a:t>[Moses] </a:t>
            </a:r>
            <a:r>
              <a:rPr lang="en-GB" b="1" i="1" dirty="0"/>
              <a:t>went up on the mountain to receive the tablets of stone, the tablets of the covenant that the LORD had made with you, I stayed on the mountain </a:t>
            </a:r>
            <a:r>
              <a:rPr lang="en-GB" b="1" i="1" dirty="0">
                <a:solidFill>
                  <a:srgbClr val="FF0000"/>
                </a:solidFill>
              </a:rPr>
              <a:t>forty days and forty nights; I ate no bread and drank no water</a:t>
            </a:r>
            <a:r>
              <a:rPr lang="en-GB" b="1" i="1" dirty="0"/>
              <a:t>…   Then once again I fell prostrate before the LORD for </a:t>
            </a:r>
            <a:r>
              <a:rPr lang="en-GB" b="1" i="1" dirty="0">
                <a:solidFill>
                  <a:srgbClr val="FF0000"/>
                </a:solidFill>
              </a:rPr>
              <a:t>forty days and forty nights; I ate no bread and drank no water,</a:t>
            </a:r>
            <a:r>
              <a:rPr lang="en-GB" b="1" i="1" dirty="0"/>
              <a:t> because of all the sin you had committed, doing what was evil in the LORD’s sight and so arousing his anger.</a:t>
            </a:r>
          </a:p>
          <a:p>
            <a:r>
              <a:rPr lang="en-GB" b="1" i="1" dirty="0"/>
              <a:t>Acts 9:8-9 NIV.  Saul got up from the ground, but when he opened his eyes he could see nothing. So they led him by the hand into Damascus.  </a:t>
            </a:r>
            <a:r>
              <a:rPr lang="en-GB" b="1" i="1" dirty="0">
                <a:solidFill>
                  <a:srgbClr val="FF0000"/>
                </a:solidFill>
              </a:rPr>
              <a:t>For three days he was blind, and did not eat or drink anything.</a:t>
            </a:r>
          </a:p>
        </p:txBody>
      </p:sp>
    </p:spTree>
    <p:extLst>
      <p:ext uri="{BB962C8B-B14F-4D97-AF65-F5344CB8AC3E}">
        <p14:creationId xmlns:p14="http://schemas.microsoft.com/office/powerpoint/2010/main" val="2835959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1A6F27AE-F29D-60F6-7BFE-A2C80EB62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0721A-BBE1-DD0E-6EFC-DCE142AA0E1E}"/>
              </a:ext>
            </a:extLst>
          </p:cNvPr>
          <p:cNvSpPr>
            <a:spLocks noGrp="1"/>
          </p:cNvSpPr>
          <p:nvPr>
            <p:ph type="title"/>
          </p:nvPr>
        </p:nvSpPr>
        <p:spPr>
          <a:xfrm>
            <a:off x="552450" y="161925"/>
            <a:ext cx="10801350" cy="892585"/>
          </a:xfrm>
        </p:spPr>
        <p:txBody>
          <a:bodyPr>
            <a:normAutofit/>
          </a:bodyPr>
          <a:lstStyle/>
          <a:p>
            <a:pPr algn="ctr"/>
            <a:r>
              <a:rPr lang="en-GB" sz="5400" dirty="0">
                <a:solidFill>
                  <a:schemeClr val="accent5"/>
                </a:solidFill>
              </a:rPr>
              <a:t>3. The </a:t>
            </a:r>
            <a:r>
              <a:rPr lang="en-GB" sz="5400" dirty="0">
                <a:solidFill>
                  <a:srgbClr val="0000FF"/>
                </a:solidFill>
              </a:rPr>
              <a:t>Partial</a:t>
            </a:r>
            <a:r>
              <a:rPr lang="en-GB" sz="5400" dirty="0">
                <a:solidFill>
                  <a:schemeClr val="accent5"/>
                </a:solidFill>
              </a:rPr>
              <a:t> Fast…</a:t>
            </a:r>
          </a:p>
        </p:txBody>
      </p:sp>
      <p:sp>
        <p:nvSpPr>
          <p:cNvPr id="3" name="Content Placeholder 2">
            <a:extLst>
              <a:ext uri="{FF2B5EF4-FFF2-40B4-BE49-F238E27FC236}">
                <a16:creationId xmlns:a16="http://schemas.microsoft.com/office/drawing/2014/main" id="{85B35B2E-66DA-53E1-164B-B1867A32D86E}"/>
              </a:ext>
            </a:extLst>
          </p:cNvPr>
          <p:cNvSpPr>
            <a:spLocks noGrp="1"/>
          </p:cNvSpPr>
          <p:nvPr>
            <p:ph idx="1"/>
          </p:nvPr>
        </p:nvSpPr>
        <p:spPr>
          <a:xfrm>
            <a:off x="838200" y="1179871"/>
            <a:ext cx="10515600" cy="5611761"/>
          </a:xfrm>
        </p:spPr>
        <p:txBody>
          <a:bodyPr>
            <a:normAutofit fontScale="85000" lnSpcReduction="20000"/>
          </a:bodyPr>
          <a:lstStyle/>
          <a:p>
            <a:pPr marL="0" indent="0">
              <a:buNone/>
            </a:pPr>
            <a:r>
              <a:rPr lang="en-GB" b="1" i="1" dirty="0"/>
              <a:t>Daniel 10:1-6,12-14 NIV.  In the third year of Cyrus king of Persia, a revelation was given to Daniel… Its message was true and it concerned a great war.  The understanding of the message came to him in a vision.   At that time </a:t>
            </a:r>
            <a:r>
              <a:rPr lang="en-GB" b="1" i="1" dirty="0">
                <a:solidFill>
                  <a:srgbClr val="FF0000"/>
                </a:solidFill>
              </a:rPr>
              <a:t>I, Daniel, </a:t>
            </a:r>
            <a:r>
              <a:rPr lang="en-GB" b="1" i="1" dirty="0">
                <a:solidFill>
                  <a:srgbClr val="0000FF"/>
                </a:solidFill>
              </a:rPr>
              <a:t>mourned</a:t>
            </a:r>
            <a:r>
              <a:rPr lang="en-GB" b="1" i="1" dirty="0">
                <a:solidFill>
                  <a:srgbClr val="FF0000"/>
                </a:solidFill>
              </a:rPr>
              <a:t> for </a:t>
            </a:r>
            <a:r>
              <a:rPr lang="en-GB" b="1" i="1" dirty="0">
                <a:solidFill>
                  <a:schemeClr val="accent5"/>
                </a:solidFill>
              </a:rPr>
              <a:t>three weeks</a:t>
            </a:r>
            <a:r>
              <a:rPr lang="en-GB" b="1" i="1" dirty="0">
                <a:solidFill>
                  <a:srgbClr val="FF0000"/>
                </a:solidFill>
              </a:rPr>
              <a:t>.  I ate no choice food; no meat or wine touched my lips; and I used no lotions at all until the three weeks were over. </a:t>
            </a:r>
            <a:r>
              <a:rPr lang="en-GB" b="1" i="1" dirty="0"/>
              <a:t> </a:t>
            </a:r>
          </a:p>
          <a:p>
            <a:pPr marL="0" indent="0">
              <a:buNone/>
            </a:pPr>
            <a:r>
              <a:rPr lang="en-GB" b="1" i="1" dirty="0"/>
              <a:t>On the twenty-fourth day of the first month, as I was standing on the bank of the great river, the Tigris, I looked up and there before me was a man dressed in linen, with a belt of fine gold from Uphaz around his waist.  His body was like topaz, his face like lightning, his eyes like flaming torches, his arms and legs like the gleam of burnished bronze, and his voice like the sound of a multitude…                                       </a:t>
            </a:r>
          </a:p>
          <a:p>
            <a:pPr marL="0" indent="0">
              <a:buNone/>
            </a:pPr>
            <a:r>
              <a:rPr lang="en-GB" b="1" i="1" dirty="0"/>
              <a:t>    [12] Then he continued, “Do not be afraid, Daniel.  </a:t>
            </a:r>
            <a:r>
              <a:rPr lang="en-GB" b="1" i="1" dirty="0">
                <a:solidFill>
                  <a:srgbClr val="FF0000"/>
                </a:solidFill>
              </a:rPr>
              <a:t>Since the first day that you set your mind to gain understanding and to </a:t>
            </a:r>
            <a:r>
              <a:rPr lang="en-GB" b="1" i="1" dirty="0">
                <a:solidFill>
                  <a:srgbClr val="0000FF"/>
                </a:solidFill>
              </a:rPr>
              <a:t>humble</a:t>
            </a:r>
            <a:r>
              <a:rPr lang="en-GB" b="1" i="1" dirty="0">
                <a:solidFill>
                  <a:srgbClr val="FF0000"/>
                </a:solidFill>
              </a:rPr>
              <a:t> yourself before your God, your words were heard</a:t>
            </a:r>
            <a:r>
              <a:rPr lang="en-GB" b="1" i="1" dirty="0"/>
              <a:t>, and I have come in response to them.  But the prince of the Persian kingdom </a:t>
            </a:r>
            <a:r>
              <a:rPr lang="en-GB" b="1" i="1" dirty="0">
                <a:solidFill>
                  <a:srgbClr val="FF0000"/>
                </a:solidFill>
              </a:rPr>
              <a:t>resisted me </a:t>
            </a:r>
            <a:r>
              <a:rPr lang="en-GB" b="1" i="1" dirty="0">
                <a:solidFill>
                  <a:schemeClr val="accent5"/>
                </a:solidFill>
              </a:rPr>
              <a:t>twenty-one days</a:t>
            </a:r>
            <a:r>
              <a:rPr lang="en-GB" b="1" i="1" dirty="0">
                <a:solidFill>
                  <a:srgbClr val="FF0000"/>
                </a:solidFill>
              </a:rPr>
              <a:t>.  </a:t>
            </a:r>
            <a:r>
              <a:rPr lang="en-GB" b="1" i="1" dirty="0"/>
              <a:t>Then Michael, one of the chief princes, came to help me, because I was detained there with the king of Persia.  Now I have come to explain to you what will happen to your people in the future, for the vision concerns a time yet to come.”</a:t>
            </a:r>
          </a:p>
        </p:txBody>
      </p:sp>
    </p:spTree>
    <p:extLst>
      <p:ext uri="{BB962C8B-B14F-4D97-AF65-F5344CB8AC3E}">
        <p14:creationId xmlns:p14="http://schemas.microsoft.com/office/powerpoint/2010/main" val="32351225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0CFCAEF9-5B04-5CC6-EE03-E9FA57948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6CFA1-E2F3-7730-EE4D-9B834B4F726B}"/>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605C9C28-3960-4382-ECC4-C3AB3EA56CB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38901156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13D401FF-876A-749E-6E79-CDD6DCC3E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9DEE1-DA1F-3321-6EB3-1CCE32E0CAEA}"/>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4AC41C0B-66DB-CFB9-A36C-EEC05C19330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28100241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473BA61F-C4E6-F0C8-2DA2-ED05F3ABC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A9C26-ED84-A28B-BA2D-C3B592782807}"/>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B8260BB1-848B-FA02-D31E-BD5A544F3EA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2642129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45E5CD9C-451E-1F4B-64F2-121B4B7D9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1A832-5BB1-2E38-8B60-33CABE6C178D}"/>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B2D42553-FD97-04A0-0691-4EECA959406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7523671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5CD39CAD-F377-89B5-B0FE-A8D540A6C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9D52E-6623-AA81-9CC4-B0A871494ADB}"/>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How and When to Fast</a:t>
            </a:r>
          </a:p>
        </p:txBody>
      </p:sp>
      <p:sp>
        <p:nvSpPr>
          <p:cNvPr id="3" name="Content Placeholder 2">
            <a:extLst>
              <a:ext uri="{FF2B5EF4-FFF2-40B4-BE49-F238E27FC236}">
                <a16:creationId xmlns:a16="http://schemas.microsoft.com/office/drawing/2014/main" id="{0357D38D-80BA-85E9-4C2B-8C0068967EAC}"/>
              </a:ext>
            </a:extLst>
          </p:cNvPr>
          <p:cNvSpPr>
            <a:spLocks noGrp="1"/>
          </p:cNvSpPr>
          <p:nvPr>
            <p:ph idx="1"/>
          </p:nvPr>
        </p:nvSpPr>
        <p:spPr>
          <a:xfrm>
            <a:off x="838199" y="1825625"/>
            <a:ext cx="10801350" cy="4351338"/>
          </a:xfrm>
        </p:spPr>
        <p:txBody>
          <a:bodyPr>
            <a:normAutofit lnSpcReduction="10000"/>
          </a:bodyPr>
          <a:lstStyle/>
          <a:p>
            <a:r>
              <a:rPr lang="en-GB" b="1" dirty="0">
                <a:solidFill>
                  <a:srgbClr val="0000FF"/>
                </a:solidFill>
              </a:rPr>
              <a:t>Fast regularly, </a:t>
            </a:r>
            <a:r>
              <a:rPr lang="en-GB" b="1" dirty="0">
                <a:solidFill>
                  <a:schemeClr val="accent5"/>
                </a:solidFill>
              </a:rPr>
              <a:t>fast when God tells you, </a:t>
            </a:r>
            <a:r>
              <a:rPr lang="en-GB" b="1" dirty="0">
                <a:solidFill>
                  <a:srgbClr val="FF0000"/>
                </a:solidFill>
              </a:rPr>
              <a:t>fast to get breakthroughs</a:t>
            </a:r>
          </a:p>
          <a:p>
            <a:r>
              <a:rPr lang="en-GB" b="1" dirty="0"/>
              <a:t>Consult your doctor before fasting for the first time</a:t>
            </a:r>
          </a:p>
          <a:p>
            <a:r>
              <a:rPr lang="en-GB" b="1" dirty="0"/>
              <a:t>One day per week is a good target – to boost your prayer life</a:t>
            </a:r>
          </a:p>
          <a:p>
            <a:r>
              <a:rPr lang="en-GB" b="1" dirty="0"/>
              <a:t>Decide whether or not to avoid caffeine drinks (headaches)</a:t>
            </a:r>
          </a:p>
          <a:p>
            <a:r>
              <a:rPr lang="en-GB" b="1" dirty="0"/>
              <a:t>Plan it and let your family know – to manage expectations</a:t>
            </a:r>
          </a:p>
          <a:p>
            <a:r>
              <a:rPr lang="en-GB" b="1" dirty="0"/>
              <a:t>Don’t get legalistic and don’t fall under condemnation</a:t>
            </a:r>
          </a:p>
          <a:p>
            <a:r>
              <a:rPr lang="en-GB" b="1" dirty="0"/>
              <a:t>A whole day is probably easier than parts of a day</a:t>
            </a:r>
          </a:p>
          <a:p>
            <a:r>
              <a:rPr lang="en-GB" b="1" dirty="0"/>
              <a:t>Ending a long fast takes some careful dietary management</a:t>
            </a:r>
          </a:p>
          <a:p>
            <a:r>
              <a:rPr lang="en-GB" b="1" dirty="0"/>
              <a:t>We should also fast together as a church.  It’s powerful!</a:t>
            </a:r>
          </a:p>
        </p:txBody>
      </p:sp>
    </p:spTree>
    <p:extLst>
      <p:ext uri="{BB962C8B-B14F-4D97-AF65-F5344CB8AC3E}">
        <p14:creationId xmlns:p14="http://schemas.microsoft.com/office/powerpoint/2010/main" val="11658353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8B417D2D-ED8D-222A-015D-684B51E93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54FBC-40BB-31DB-3651-C8167A008CDC}"/>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Corporate Fasting</a:t>
            </a:r>
          </a:p>
        </p:txBody>
      </p:sp>
      <p:sp>
        <p:nvSpPr>
          <p:cNvPr id="3" name="Content Placeholder 2">
            <a:extLst>
              <a:ext uri="{FF2B5EF4-FFF2-40B4-BE49-F238E27FC236}">
                <a16:creationId xmlns:a16="http://schemas.microsoft.com/office/drawing/2014/main" id="{2499D71C-B0A1-A50D-C964-D6E4985C333A}"/>
              </a:ext>
            </a:extLst>
          </p:cNvPr>
          <p:cNvSpPr>
            <a:spLocks noGrp="1"/>
          </p:cNvSpPr>
          <p:nvPr>
            <p:ph idx="1"/>
          </p:nvPr>
        </p:nvSpPr>
        <p:spPr>
          <a:xfrm>
            <a:off x="838199" y="1592826"/>
            <a:ext cx="10801350" cy="4807974"/>
          </a:xfrm>
        </p:spPr>
        <p:txBody>
          <a:bodyPr>
            <a:normAutofit lnSpcReduction="10000"/>
          </a:bodyPr>
          <a:lstStyle/>
          <a:p>
            <a:r>
              <a:rPr lang="en-GB" b="1" i="1" dirty="0"/>
              <a:t>Leviticus 23:27 NIV.  “The tenth day of this seventh month is the Day of Atonement. Hold a sacred assembly and </a:t>
            </a:r>
            <a:r>
              <a:rPr lang="en-GB" b="1" i="1" dirty="0">
                <a:solidFill>
                  <a:srgbClr val="FF0000"/>
                </a:solidFill>
              </a:rPr>
              <a:t>deny yourselves and</a:t>
            </a:r>
            <a:r>
              <a:rPr lang="en-GB" b="1" i="1" dirty="0"/>
              <a:t> present a food offering to the LORD.</a:t>
            </a:r>
          </a:p>
          <a:p>
            <a:pPr marL="0" indent="0">
              <a:buNone/>
            </a:pPr>
            <a:endParaRPr lang="en-GB" b="1" i="1" dirty="0"/>
          </a:p>
          <a:p>
            <a:r>
              <a:rPr lang="en-GB" b="1" i="1" dirty="0"/>
              <a:t>Joel 2:13,15-16 NIV.  Rend your heart and not your garments. Return to the LORD your God, for he is gracious and compassionate, slow to anger and abounding in love, and he relents from sending calamity…   [15] Blow the trumpet in Zion, </a:t>
            </a:r>
            <a:r>
              <a:rPr lang="en-GB" b="1" i="1" dirty="0">
                <a:solidFill>
                  <a:srgbClr val="FF0000"/>
                </a:solidFill>
              </a:rPr>
              <a:t>declare a holy fast, call a sacred assembly.  </a:t>
            </a:r>
            <a:r>
              <a:rPr lang="en-GB" b="1" i="1" dirty="0"/>
              <a:t>Gather the people, consecrate the assembly; bring together the elders, gather the children, those nursing at the breast.  Let the bridegroom leave his room and the bride her chamber…</a:t>
            </a:r>
          </a:p>
        </p:txBody>
      </p:sp>
    </p:spTree>
    <p:extLst>
      <p:ext uri="{BB962C8B-B14F-4D97-AF65-F5344CB8AC3E}">
        <p14:creationId xmlns:p14="http://schemas.microsoft.com/office/powerpoint/2010/main" val="37363654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4633B15E-3BB4-7E3E-0655-F59D95914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5A658-A070-AADF-CE0C-76F4DAE68EED}"/>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Motivation and Behaviour in Fasting</a:t>
            </a:r>
          </a:p>
        </p:txBody>
      </p:sp>
      <p:sp>
        <p:nvSpPr>
          <p:cNvPr id="3" name="Content Placeholder 2">
            <a:extLst>
              <a:ext uri="{FF2B5EF4-FFF2-40B4-BE49-F238E27FC236}">
                <a16:creationId xmlns:a16="http://schemas.microsoft.com/office/drawing/2014/main" id="{6D730227-E05D-7BA8-0011-C84EEEDDC89D}"/>
              </a:ext>
            </a:extLst>
          </p:cNvPr>
          <p:cNvSpPr>
            <a:spLocks noGrp="1"/>
          </p:cNvSpPr>
          <p:nvPr>
            <p:ph idx="1"/>
          </p:nvPr>
        </p:nvSpPr>
        <p:spPr>
          <a:xfrm>
            <a:off x="838199" y="1378973"/>
            <a:ext cx="10801350" cy="5317101"/>
          </a:xfrm>
        </p:spPr>
        <p:txBody>
          <a:bodyPr>
            <a:noAutofit/>
          </a:bodyPr>
          <a:lstStyle/>
          <a:p>
            <a:pPr marL="0" indent="0">
              <a:buNone/>
            </a:pPr>
            <a:r>
              <a:rPr lang="en-GB" b="1" i="1" dirty="0"/>
              <a:t>Isaiah 58:3-4,6-9,11-12 NIV</a:t>
            </a:r>
          </a:p>
          <a:p>
            <a:pPr marL="0" indent="0">
              <a:buNone/>
            </a:pPr>
            <a:r>
              <a:rPr lang="en-GB" b="1" i="1" dirty="0">
                <a:solidFill>
                  <a:srgbClr val="FF0000"/>
                </a:solidFill>
              </a:rPr>
              <a:t>‘Why have we fasted,’ they say, ‘and you have not seen it?  Why have we humbled ourselves, and you have not noticed?’  	 </a:t>
            </a:r>
            <a:r>
              <a:rPr lang="en-GB" b="1" i="1" dirty="0"/>
              <a:t>“Yet on the day of your fasting, you do as you please and exploit all your workers.  Your fasting ends in quarrelling and strife, and in striking each other with wicked fists.  You cannot fast as you do today and expect your voice to be heard on high… </a:t>
            </a:r>
          </a:p>
          <a:p>
            <a:pPr marL="0" indent="0">
              <a:buNone/>
            </a:pPr>
            <a:r>
              <a:rPr lang="en-GB" b="1" i="1" dirty="0"/>
              <a:t>[6] “Is not this the kind of fasting I have chosen: to loose the chains of injustice and untie the cords of the yoke, to set the oppressed free and break every yoke?  Is it not to share your food with the hungry and to provide the poor wanderer with shelter—when you see the naked, to clothe them, and not to turn away from your own flesh and blood? </a:t>
            </a:r>
          </a:p>
        </p:txBody>
      </p:sp>
    </p:spTree>
    <p:extLst>
      <p:ext uri="{BB962C8B-B14F-4D97-AF65-F5344CB8AC3E}">
        <p14:creationId xmlns:p14="http://schemas.microsoft.com/office/powerpoint/2010/main" val="3655702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D319-EEE3-9719-B033-123516F66C58}"/>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What Is Biblical Fasting?</a:t>
            </a:r>
          </a:p>
        </p:txBody>
      </p:sp>
      <p:sp>
        <p:nvSpPr>
          <p:cNvPr id="3" name="Content Placeholder 2">
            <a:extLst>
              <a:ext uri="{FF2B5EF4-FFF2-40B4-BE49-F238E27FC236}">
                <a16:creationId xmlns:a16="http://schemas.microsoft.com/office/drawing/2014/main" id="{8E5E98A1-8E32-5341-5280-593162F8A7E5}"/>
              </a:ext>
            </a:extLst>
          </p:cNvPr>
          <p:cNvSpPr>
            <a:spLocks noGrp="1"/>
          </p:cNvSpPr>
          <p:nvPr>
            <p:ph idx="1"/>
          </p:nvPr>
        </p:nvSpPr>
        <p:spPr/>
        <p:txBody>
          <a:bodyPr>
            <a:normAutofit lnSpcReduction="10000"/>
          </a:bodyPr>
          <a:lstStyle/>
          <a:p>
            <a:r>
              <a:rPr lang="en-GB" b="1" dirty="0"/>
              <a:t>In the Bible, fasting is </a:t>
            </a:r>
            <a:r>
              <a:rPr lang="en-GB" b="1" dirty="0">
                <a:solidFill>
                  <a:srgbClr val="FF0000"/>
                </a:solidFill>
              </a:rPr>
              <a:t>voluntarily abstaining </a:t>
            </a:r>
            <a:r>
              <a:rPr lang="en-GB" b="1" dirty="0"/>
              <a:t>from our usual food  </a:t>
            </a:r>
            <a:r>
              <a:rPr lang="en-GB" b="1" i="1" dirty="0"/>
              <a:t>(and sometimes usual drink or other physical needs or our luxuries)</a:t>
            </a:r>
            <a:r>
              <a:rPr lang="en-GB" b="1" dirty="0"/>
              <a:t>… </a:t>
            </a:r>
          </a:p>
          <a:p>
            <a:pPr marL="0" indent="0">
              <a:buNone/>
            </a:pPr>
            <a:endParaRPr lang="en-GB" b="1" dirty="0"/>
          </a:p>
          <a:p>
            <a:r>
              <a:rPr lang="en-GB" b="1" dirty="0"/>
              <a:t>…</a:t>
            </a:r>
            <a:r>
              <a:rPr lang="en-GB" b="1" dirty="0">
                <a:solidFill>
                  <a:srgbClr val="FF0000"/>
                </a:solidFill>
              </a:rPr>
              <a:t>for a set period</a:t>
            </a:r>
            <a:r>
              <a:rPr lang="en-GB" b="1" dirty="0"/>
              <a:t>, not as self-punishment, but </a:t>
            </a:r>
            <a:r>
              <a:rPr lang="en-GB" b="1" dirty="0">
                <a:solidFill>
                  <a:srgbClr val="FF0000"/>
                </a:solidFill>
              </a:rPr>
              <a:t>to focus </a:t>
            </a:r>
            <a:r>
              <a:rPr lang="en-GB" b="1" dirty="0"/>
              <a:t>intensely…</a:t>
            </a:r>
          </a:p>
          <a:p>
            <a:pPr marL="0" indent="0">
              <a:buNone/>
            </a:pPr>
            <a:endParaRPr lang="en-GB" b="1" dirty="0"/>
          </a:p>
          <a:p>
            <a:r>
              <a:rPr lang="en-GB" b="1" dirty="0"/>
              <a:t>…</a:t>
            </a:r>
            <a:r>
              <a:rPr lang="en-GB" b="1" dirty="0">
                <a:solidFill>
                  <a:srgbClr val="FF0000"/>
                </a:solidFill>
              </a:rPr>
              <a:t>on God for spiritual breakthrough</a:t>
            </a:r>
            <a:r>
              <a:rPr lang="en-GB" b="1" dirty="0"/>
              <a:t>, guidance, repentance, or to express deep humility, connecting with Him beyond physical our needs.</a:t>
            </a:r>
          </a:p>
        </p:txBody>
      </p:sp>
    </p:spTree>
    <p:extLst>
      <p:ext uri="{BB962C8B-B14F-4D97-AF65-F5344CB8AC3E}">
        <p14:creationId xmlns:p14="http://schemas.microsoft.com/office/powerpoint/2010/main" val="24196360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1F807D92-2085-6559-9A6F-E6B397A65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2200D-EC46-C647-A5DA-6D403455BFE6}"/>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Motivation and Behaviour in Fasting</a:t>
            </a:r>
          </a:p>
        </p:txBody>
      </p:sp>
      <p:sp>
        <p:nvSpPr>
          <p:cNvPr id="3" name="Content Placeholder 2">
            <a:extLst>
              <a:ext uri="{FF2B5EF4-FFF2-40B4-BE49-F238E27FC236}">
                <a16:creationId xmlns:a16="http://schemas.microsoft.com/office/drawing/2014/main" id="{FA9F388B-C233-2FB6-6CA4-5006F1ED439E}"/>
              </a:ext>
            </a:extLst>
          </p:cNvPr>
          <p:cNvSpPr>
            <a:spLocks noGrp="1"/>
          </p:cNvSpPr>
          <p:nvPr>
            <p:ph idx="1"/>
          </p:nvPr>
        </p:nvSpPr>
        <p:spPr>
          <a:xfrm>
            <a:off x="838199" y="1585452"/>
            <a:ext cx="10801350" cy="4844845"/>
          </a:xfrm>
        </p:spPr>
        <p:txBody>
          <a:bodyPr>
            <a:noAutofit/>
          </a:bodyPr>
          <a:lstStyle/>
          <a:p>
            <a:pPr marL="0" indent="0">
              <a:buNone/>
            </a:pPr>
            <a:r>
              <a:rPr lang="en-GB" b="1" i="1" dirty="0"/>
              <a:t>“Then your light will break forth like the dawn, and your healing will quickly appear; then your righteousness will go before you, and the glory of the LORD will be your rear guard.  Then you will call, and the LORD will answer; you will cry for help, and he will say: ‘Here am I’.  If you do away with the yoke of oppression, with the pointing finger and malicious talk…  	[then…]</a:t>
            </a:r>
          </a:p>
          <a:p>
            <a:pPr marL="0" indent="0">
              <a:buNone/>
            </a:pPr>
            <a:r>
              <a:rPr lang="en-GB" b="1" i="1" dirty="0"/>
              <a:t>[11] “The LORD will guide you always; he will satisfy your needs in a sun-scorched land and will strengthen your frame.  You will be like a well-watered garden, like a spring whose waters never fail.  Your people will rebuild the ancient ruins and will raise up the age-old foundations; you will be called Repairer of Broken Walls, Restorer of Streets with Dwellings”.</a:t>
            </a:r>
          </a:p>
        </p:txBody>
      </p:sp>
    </p:spTree>
    <p:extLst>
      <p:ext uri="{BB962C8B-B14F-4D97-AF65-F5344CB8AC3E}">
        <p14:creationId xmlns:p14="http://schemas.microsoft.com/office/powerpoint/2010/main" val="37892235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D206DE02-330D-AB8C-6EC1-D6E9A4443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DAAE1-6D71-B266-8088-127D033253F5}"/>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1DC889A1-C8FD-2C11-4B51-2396467FA6A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32483079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D9CBAF04-6712-364A-F7F1-6F47C6034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B5066-ADB8-8949-ABC8-1FFDFC066D02}"/>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F3578346-FD51-E4CF-9A8A-D60902064FE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28491443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89FCDFD3-204F-838F-9AD0-20D97573F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F1674-8D65-7AC1-242A-0CA11E6A5C43}"/>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65391150-512D-73AF-48CB-B66B0E50DB7C}"/>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932735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FF033644-C2AB-DD75-C70E-C01F615FC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4D86A-FB0D-419F-9370-423E107583F0}"/>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7" name="Content Placeholder 6" descr="A person in a suit and tie&#10;&#10;AI-generated content may be incorrect.">
            <a:extLst>
              <a:ext uri="{FF2B5EF4-FFF2-40B4-BE49-F238E27FC236}">
                <a16:creationId xmlns:a16="http://schemas.microsoft.com/office/drawing/2014/main" id="{BBD34044-1F0E-1CD1-E3B9-8039D37044F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9472" y="1574800"/>
            <a:ext cx="3868623" cy="4787900"/>
          </a:xfrm>
        </p:spPr>
      </p:pic>
      <p:sp>
        <p:nvSpPr>
          <p:cNvPr id="8" name="TextBox 7">
            <a:extLst>
              <a:ext uri="{FF2B5EF4-FFF2-40B4-BE49-F238E27FC236}">
                <a16:creationId xmlns:a16="http://schemas.microsoft.com/office/drawing/2014/main" id="{6F9DAFDE-CE1A-E0AA-3B6A-EAF18DD3CFE0}"/>
              </a:ext>
            </a:extLst>
          </p:cNvPr>
          <p:cNvSpPr txBox="1"/>
          <p:nvPr/>
        </p:nvSpPr>
        <p:spPr>
          <a:xfrm>
            <a:off x="4629149" y="1574800"/>
            <a:ext cx="7148627" cy="5139869"/>
          </a:xfrm>
          <a:prstGeom prst="rect">
            <a:avLst/>
          </a:prstGeom>
          <a:noFill/>
        </p:spPr>
        <p:txBody>
          <a:bodyPr wrap="square" rtlCol="0">
            <a:spAutoFit/>
          </a:bodyPr>
          <a:lstStyle/>
          <a:p>
            <a:r>
              <a:rPr lang="en-GB" sz="3800" b="1" dirty="0"/>
              <a:t>Fasting is calculated to bring a note of urgency and importance into our praying, and to give force to our pleading in the Court of Heaven.  The man who prays with fasting is giving Heaven notice that he is truly in earnest!                 </a:t>
            </a:r>
          </a:p>
          <a:p>
            <a:r>
              <a:rPr lang="en-GB" sz="2400" b="1" dirty="0"/>
              <a:t>	(Arthur Wallis – </a:t>
            </a:r>
            <a:r>
              <a:rPr lang="en-GB" sz="2400" b="1" i="1" dirty="0"/>
              <a:t>“God’s Chosen Fast”, </a:t>
            </a:r>
            <a:r>
              <a:rPr lang="en-GB" sz="2400" b="1" dirty="0"/>
              <a:t>1968)</a:t>
            </a:r>
          </a:p>
        </p:txBody>
      </p:sp>
    </p:spTree>
    <p:extLst>
      <p:ext uri="{BB962C8B-B14F-4D97-AF65-F5344CB8AC3E}">
        <p14:creationId xmlns:p14="http://schemas.microsoft.com/office/powerpoint/2010/main" val="575356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DAFE4191-28AA-5279-189E-F623DB53B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56D19-B59A-1450-86D9-5E95FFBEAC6F}"/>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What we will cover today…</a:t>
            </a:r>
          </a:p>
        </p:txBody>
      </p:sp>
      <p:sp>
        <p:nvSpPr>
          <p:cNvPr id="3" name="Content Placeholder 2">
            <a:extLst>
              <a:ext uri="{FF2B5EF4-FFF2-40B4-BE49-F238E27FC236}">
                <a16:creationId xmlns:a16="http://schemas.microsoft.com/office/drawing/2014/main" id="{1E372CE0-D42C-7242-7C71-62FC5639A5F2}"/>
              </a:ext>
            </a:extLst>
          </p:cNvPr>
          <p:cNvSpPr>
            <a:spLocks noGrp="1"/>
          </p:cNvSpPr>
          <p:nvPr>
            <p:ph idx="1"/>
          </p:nvPr>
        </p:nvSpPr>
        <p:spPr/>
        <p:txBody>
          <a:bodyPr>
            <a:normAutofit lnSpcReduction="10000"/>
          </a:bodyPr>
          <a:lstStyle/>
          <a:p>
            <a:pPr marL="514350" indent="-514350">
              <a:buFont typeface="+mj-lt"/>
              <a:buAutoNum type="arabicPeriod"/>
            </a:pPr>
            <a:r>
              <a:rPr lang="en-GB" sz="3600" b="1" dirty="0">
                <a:solidFill>
                  <a:schemeClr val="accent5"/>
                </a:solidFill>
              </a:rPr>
              <a:t>Why</a:t>
            </a:r>
            <a:r>
              <a:rPr lang="en-GB" sz="3600" b="1" dirty="0"/>
              <a:t> we should all fast </a:t>
            </a:r>
            <a:r>
              <a:rPr lang="en-GB" b="1" dirty="0"/>
              <a:t>– </a:t>
            </a:r>
            <a:r>
              <a:rPr lang="en-GB" b="1" i="1" dirty="0"/>
              <a:t>some quotations and examples from great Christian Leaders</a:t>
            </a:r>
          </a:p>
          <a:p>
            <a:pPr marL="514350" indent="-514350">
              <a:buFont typeface="+mj-lt"/>
              <a:buAutoNum type="arabicPeriod"/>
            </a:pPr>
            <a:endParaRPr lang="en-GB" b="1" dirty="0"/>
          </a:p>
          <a:p>
            <a:pPr marL="514350" indent="-514350">
              <a:buFont typeface="+mj-lt"/>
              <a:buAutoNum type="arabicPeriod"/>
            </a:pPr>
            <a:r>
              <a:rPr lang="en-GB" sz="3600" b="1" dirty="0">
                <a:solidFill>
                  <a:schemeClr val="accent5"/>
                </a:solidFill>
              </a:rPr>
              <a:t>Types</a:t>
            </a:r>
            <a:r>
              <a:rPr lang="en-GB" sz="3600" b="1" dirty="0"/>
              <a:t> of fasting to engage in</a:t>
            </a:r>
            <a:r>
              <a:rPr lang="en-GB" b="1" i="1" dirty="0"/>
              <a:t> – the three basic kinds</a:t>
            </a:r>
            <a:endParaRPr lang="en-GB" sz="3600" b="1" dirty="0"/>
          </a:p>
          <a:p>
            <a:pPr marL="514350" indent="-514350">
              <a:buFont typeface="+mj-lt"/>
              <a:buAutoNum type="arabicPeriod"/>
            </a:pPr>
            <a:endParaRPr lang="en-GB" b="1" dirty="0"/>
          </a:p>
          <a:p>
            <a:pPr marL="514350" indent="-514350">
              <a:buFont typeface="+mj-lt"/>
              <a:buAutoNum type="arabicPeriod"/>
            </a:pPr>
            <a:r>
              <a:rPr lang="en-GB" sz="3600" b="1" dirty="0">
                <a:solidFill>
                  <a:schemeClr val="accent5"/>
                </a:solidFill>
              </a:rPr>
              <a:t>How</a:t>
            </a:r>
            <a:r>
              <a:rPr lang="en-GB" sz="3600" b="1" dirty="0"/>
              <a:t> to fast and </a:t>
            </a:r>
            <a:r>
              <a:rPr lang="en-GB" sz="3600" b="1" dirty="0">
                <a:solidFill>
                  <a:schemeClr val="accent5"/>
                </a:solidFill>
              </a:rPr>
              <a:t>when</a:t>
            </a:r>
            <a:r>
              <a:rPr lang="en-GB" b="1" i="1" dirty="0"/>
              <a:t> – some practical advice</a:t>
            </a:r>
            <a:endParaRPr lang="en-GB" sz="3600" b="1" dirty="0">
              <a:solidFill>
                <a:schemeClr val="accent5"/>
              </a:solidFill>
            </a:endParaRPr>
          </a:p>
          <a:p>
            <a:pPr marL="514350" indent="-514350">
              <a:buFont typeface="+mj-lt"/>
              <a:buAutoNum type="arabicPeriod"/>
            </a:pPr>
            <a:endParaRPr lang="en-GB" sz="3600" b="1" dirty="0">
              <a:solidFill>
                <a:schemeClr val="accent5"/>
              </a:solidFill>
            </a:endParaRPr>
          </a:p>
          <a:p>
            <a:pPr marL="514350" indent="-514350">
              <a:buFont typeface="+mj-lt"/>
              <a:buAutoNum type="arabicPeriod"/>
            </a:pPr>
            <a:r>
              <a:rPr lang="en-GB" sz="3600" b="1" dirty="0">
                <a:solidFill>
                  <a:schemeClr val="accent5"/>
                </a:solidFill>
              </a:rPr>
              <a:t>When </a:t>
            </a:r>
            <a:r>
              <a:rPr lang="en-GB" sz="3600" b="1" dirty="0"/>
              <a:t>do we </a:t>
            </a:r>
            <a:r>
              <a:rPr lang="en-GB" sz="3600" b="1" dirty="0">
                <a:solidFill>
                  <a:schemeClr val="accent5"/>
                </a:solidFill>
              </a:rPr>
              <a:t>begin?</a:t>
            </a:r>
            <a:r>
              <a:rPr lang="en-GB" b="1" i="1" dirty="0">
                <a:solidFill>
                  <a:schemeClr val="accent5"/>
                </a:solidFill>
              </a:rPr>
              <a:t> </a:t>
            </a:r>
            <a:r>
              <a:rPr lang="en-GB" b="1" i="1" dirty="0"/>
              <a:t>– putting this into practice in TCF</a:t>
            </a:r>
            <a:endParaRPr lang="en-GB" sz="3600" b="1" dirty="0"/>
          </a:p>
        </p:txBody>
      </p:sp>
    </p:spTree>
    <p:extLst>
      <p:ext uri="{BB962C8B-B14F-4D97-AF65-F5344CB8AC3E}">
        <p14:creationId xmlns:p14="http://schemas.microsoft.com/office/powerpoint/2010/main" val="1193467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F4A8140F-CF60-D9F5-F593-D0BD1C306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B86EF-4B1E-A0C7-57D7-447EFA53C1A7}"/>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5E5E1530-5914-7939-DD4D-A8E89416E042}"/>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12627543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CAFFC0B0-F9BA-8CA6-5E21-BAF0B7AB5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481D2-24D2-4BF5-3770-1E4383F7527D}"/>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D7D53A54-416B-6927-3EFF-5520FC8722F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2409476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671AF133-10A0-E34F-DDF5-5461C1857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25D12-2A74-CA28-27F2-D22F49DF2283}"/>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descr="A quote on a blue background">
            <a:extLst>
              <a:ext uri="{FF2B5EF4-FFF2-40B4-BE49-F238E27FC236}">
                <a16:creationId xmlns:a16="http://schemas.microsoft.com/office/drawing/2014/main" id="{005FFB07-03F2-59FE-6528-BA9E5D0C5BE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82044" y="1612900"/>
            <a:ext cx="8827911" cy="4965700"/>
          </a:xfrm>
        </p:spPr>
      </p:pic>
    </p:spTree>
    <p:extLst>
      <p:ext uri="{BB962C8B-B14F-4D97-AF65-F5344CB8AC3E}">
        <p14:creationId xmlns:p14="http://schemas.microsoft.com/office/powerpoint/2010/main" val="2924919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A39B2C57-E9FE-5221-EA2C-7EF98DDB9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ADA89-1A5D-00E8-0BEC-16CC3CCBFFA8}"/>
              </a:ext>
            </a:extLst>
          </p:cNvPr>
          <p:cNvSpPr>
            <a:spLocks noGrp="1"/>
          </p:cNvSpPr>
          <p:nvPr>
            <p:ph type="title"/>
          </p:nvPr>
        </p:nvSpPr>
        <p:spPr>
          <a:xfrm>
            <a:off x="457200" y="161925"/>
            <a:ext cx="10896600" cy="1325563"/>
          </a:xfrm>
        </p:spPr>
        <p:txBody>
          <a:bodyPr>
            <a:normAutofit/>
          </a:bodyPr>
          <a:lstStyle/>
          <a:p>
            <a:pPr algn="ctr"/>
            <a:r>
              <a:rPr lang="en-GB" sz="5400" dirty="0">
                <a:solidFill>
                  <a:schemeClr val="accent5"/>
                </a:solidFill>
              </a:rPr>
              <a:t>Why?</a:t>
            </a:r>
          </a:p>
        </p:txBody>
      </p:sp>
      <p:pic>
        <p:nvPicPr>
          <p:cNvPr id="5" name="Content Placeholder 4">
            <a:extLst>
              <a:ext uri="{FF2B5EF4-FFF2-40B4-BE49-F238E27FC236}">
                <a16:creationId xmlns:a16="http://schemas.microsoft.com/office/drawing/2014/main" id="{F484D4E1-E20A-2F7F-C78D-5754828A078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682044" y="1612900"/>
            <a:ext cx="8827911" cy="4965700"/>
          </a:xfrm>
        </p:spPr>
      </p:pic>
    </p:spTree>
    <p:extLst>
      <p:ext uri="{BB962C8B-B14F-4D97-AF65-F5344CB8AC3E}">
        <p14:creationId xmlns:p14="http://schemas.microsoft.com/office/powerpoint/2010/main" val="35134608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461FBBEA-1D9B-638A-B59B-3C9309AEB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AB675-49B0-DA1D-7150-AD15DCEE37D6}"/>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Types of Fasting?</a:t>
            </a:r>
          </a:p>
        </p:txBody>
      </p:sp>
      <p:sp>
        <p:nvSpPr>
          <p:cNvPr id="3" name="Content Placeholder 2">
            <a:extLst>
              <a:ext uri="{FF2B5EF4-FFF2-40B4-BE49-F238E27FC236}">
                <a16:creationId xmlns:a16="http://schemas.microsoft.com/office/drawing/2014/main" id="{18BCEE7E-FCC1-857D-9988-2BF331557EFA}"/>
              </a:ext>
            </a:extLst>
          </p:cNvPr>
          <p:cNvSpPr>
            <a:spLocks noGrp="1"/>
          </p:cNvSpPr>
          <p:nvPr>
            <p:ph idx="1"/>
          </p:nvPr>
        </p:nvSpPr>
        <p:spPr>
          <a:xfrm>
            <a:off x="838200" y="1814052"/>
            <a:ext cx="10515600" cy="4362911"/>
          </a:xfrm>
        </p:spPr>
        <p:txBody>
          <a:bodyPr>
            <a:normAutofit/>
          </a:bodyPr>
          <a:lstStyle/>
          <a:p>
            <a:pPr marL="514350" indent="-514350">
              <a:buFont typeface="+mj-lt"/>
              <a:buAutoNum type="arabicPeriod"/>
            </a:pPr>
            <a:r>
              <a:rPr lang="en-GB" sz="4000" b="1" dirty="0"/>
              <a:t>The Normal Fast:  </a:t>
            </a:r>
            <a:r>
              <a:rPr lang="en-GB" b="1" i="1" dirty="0">
                <a:solidFill>
                  <a:schemeClr val="accent5"/>
                </a:solidFill>
              </a:rPr>
              <a:t>no food at all, for a period of time</a:t>
            </a:r>
            <a:endParaRPr lang="en-GB" b="1" dirty="0">
              <a:solidFill>
                <a:schemeClr val="accent5"/>
              </a:solidFill>
            </a:endParaRPr>
          </a:p>
          <a:p>
            <a:pPr marL="514350" indent="-514350">
              <a:buFont typeface="+mj-lt"/>
              <a:buAutoNum type="arabicPeriod"/>
            </a:pPr>
            <a:endParaRPr lang="en-GB" b="1" dirty="0"/>
          </a:p>
          <a:p>
            <a:pPr marL="514350" indent="-514350">
              <a:buFont typeface="+mj-lt"/>
              <a:buAutoNum type="arabicPeriod"/>
            </a:pPr>
            <a:r>
              <a:rPr lang="en-GB" sz="4000" b="1" dirty="0"/>
              <a:t>The Absolute Fast:  </a:t>
            </a:r>
            <a:r>
              <a:rPr lang="en-GB" b="1" i="1" dirty="0">
                <a:solidFill>
                  <a:srgbClr val="FF0000"/>
                </a:solidFill>
              </a:rPr>
              <a:t>no food or water/drink at all, for a period of time</a:t>
            </a:r>
            <a:endParaRPr lang="en-GB" b="1" dirty="0">
              <a:solidFill>
                <a:srgbClr val="FF0000"/>
              </a:solidFill>
            </a:endParaRPr>
          </a:p>
          <a:p>
            <a:pPr marL="514350" indent="-514350">
              <a:buFont typeface="+mj-lt"/>
              <a:buAutoNum type="arabicPeriod"/>
            </a:pPr>
            <a:endParaRPr lang="en-GB" b="1" dirty="0"/>
          </a:p>
          <a:p>
            <a:pPr marL="514350" indent="-514350">
              <a:buFont typeface="+mj-lt"/>
              <a:buAutoNum type="arabicPeriod"/>
            </a:pPr>
            <a:r>
              <a:rPr lang="en-GB" sz="4000" b="1" dirty="0"/>
              <a:t>The Partial Fast:  </a:t>
            </a:r>
            <a:r>
              <a:rPr lang="en-GB" b="1" i="1" dirty="0">
                <a:solidFill>
                  <a:schemeClr val="accent5"/>
                </a:solidFill>
              </a:rPr>
              <a:t>restriction of diet &amp;/or luxuries, for a continuous period of time or for set times of the day / night</a:t>
            </a:r>
            <a:endParaRPr lang="en-GB" b="1" dirty="0"/>
          </a:p>
        </p:txBody>
      </p:sp>
    </p:spTree>
    <p:extLst>
      <p:ext uri="{BB962C8B-B14F-4D97-AF65-F5344CB8AC3E}">
        <p14:creationId xmlns:p14="http://schemas.microsoft.com/office/powerpoint/2010/main" val="17687936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a:extLst>
            <a:ext uri="{FF2B5EF4-FFF2-40B4-BE49-F238E27FC236}">
              <a16:creationId xmlns:a16="http://schemas.microsoft.com/office/drawing/2014/main" id="{50BF3152-89C0-E809-FE62-8648AC254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5778E-C453-F67D-12BD-5ADA7BE8DABC}"/>
              </a:ext>
            </a:extLst>
          </p:cNvPr>
          <p:cNvSpPr>
            <a:spLocks noGrp="1"/>
          </p:cNvSpPr>
          <p:nvPr>
            <p:ph type="title"/>
          </p:nvPr>
        </p:nvSpPr>
        <p:spPr>
          <a:xfrm>
            <a:off x="552450" y="161925"/>
            <a:ext cx="10801350" cy="1325563"/>
          </a:xfrm>
        </p:spPr>
        <p:txBody>
          <a:bodyPr>
            <a:normAutofit/>
          </a:bodyPr>
          <a:lstStyle/>
          <a:p>
            <a:pPr algn="ctr"/>
            <a:r>
              <a:rPr lang="en-GB" sz="5400" dirty="0">
                <a:solidFill>
                  <a:schemeClr val="accent5"/>
                </a:solidFill>
              </a:rPr>
              <a:t>1. The Normal Fast (1)…</a:t>
            </a:r>
          </a:p>
        </p:txBody>
      </p:sp>
      <p:sp>
        <p:nvSpPr>
          <p:cNvPr id="3" name="Content Placeholder 2">
            <a:extLst>
              <a:ext uri="{FF2B5EF4-FFF2-40B4-BE49-F238E27FC236}">
                <a16:creationId xmlns:a16="http://schemas.microsoft.com/office/drawing/2014/main" id="{3031DBCB-C193-B043-565E-EE6529E90A9D}"/>
              </a:ext>
            </a:extLst>
          </p:cNvPr>
          <p:cNvSpPr>
            <a:spLocks noGrp="1"/>
          </p:cNvSpPr>
          <p:nvPr>
            <p:ph idx="1"/>
          </p:nvPr>
        </p:nvSpPr>
        <p:spPr>
          <a:xfrm>
            <a:off x="838200" y="1585452"/>
            <a:ext cx="10515600" cy="4948083"/>
          </a:xfrm>
        </p:spPr>
        <p:txBody>
          <a:bodyPr>
            <a:normAutofit/>
          </a:bodyPr>
          <a:lstStyle/>
          <a:p>
            <a:r>
              <a:rPr lang="en-GB" b="1" i="1" dirty="0"/>
              <a:t>Luke 4:1-2 NIV.  Jesus, full of the Holy Spirit, left the Jordan and was led by the Spirit into the wilderness, where for forty days he was tempted by the devil.  </a:t>
            </a:r>
            <a:r>
              <a:rPr lang="en-GB" b="1" i="1" dirty="0">
                <a:solidFill>
                  <a:srgbClr val="FF0000"/>
                </a:solidFill>
              </a:rPr>
              <a:t>He ate nothing </a:t>
            </a:r>
            <a:r>
              <a:rPr lang="en-GB" b="1" i="1" dirty="0"/>
              <a:t>during those days, and at the end of them he was hungry.</a:t>
            </a:r>
          </a:p>
          <a:p>
            <a:r>
              <a:rPr lang="en-GB" b="1" i="1" dirty="0"/>
              <a:t>Psalm 35:13 NIV.  Yet when they were ill, I put on sackcloth and </a:t>
            </a:r>
            <a:r>
              <a:rPr lang="en-GB" b="1" i="1" dirty="0">
                <a:solidFill>
                  <a:srgbClr val="FF0000"/>
                </a:solidFill>
              </a:rPr>
              <a:t>humbled myself with fasting</a:t>
            </a:r>
            <a:r>
              <a:rPr lang="en-GB" b="1" i="1" dirty="0"/>
              <a:t>…</a:t>
            </a:r>
          </a:p>
          <a:p>
            <a:r>
              <a:rPr lang="en-GB" b="1" i="1" dirty="0"/>
              <a:t>Acts 13:2-3 NIV.  While they were worshiping the Lord and </a:t>
            </a:r>
            <a:r>
              <a:rPr lang="en-GB" b="1" i="1" dirty="0">
                <a:solidFill>
                  <a:srgbClr val="FF0000"/>
                </a:solidFill>
              </a:rPr>
              <a:t>fasting,</a:t>
            </a:r>
            <a:r>
              <a:rPr lang="en-GB" b="1" i="1" dirty="0"/>
              <a:t> the Holy Spirit said, “Set apart for me Barnabas and Saul for the work to which I have called them.”  So after they had </a:t>
            </a:r>
            <a:r>
              <a:rPr lang="en-GB" b="1" i="1" dirty="0">
                <a:solidFill>
                  <a:srgbClr val="FF0000"/>
                </a:solidFill>
              </a:rPr>
              <a:t>fasted</a:t>
            </a:r>
            <a:r>
              <a:rPr lang="en-GB" b="1" i="1" dirty="0"/>
              <a:t> and prayed, they placed their hands on them and sent them off.</a:t>
            </a:r>
          </a:p>
        </p:txBody>
      </p:sp>
    </p:spTree>
    <p:extLst>
      <p:ext uri="{BB962C8B-B14F-4D97-AF65-F5344CB8AC3E}">
        <p14:creationId xmlns:p14="http://schemas.microsoft.com/office/powerpoint/2010/main" val="20078664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TotalTime>
  <Words>2786</Words>
  <Application>Microsoft Office PowerPoint</Application>
  <PresentationFormat>Widescreen</PresentationFormat>
  <Paragraphs>142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Biblical Fasting – What, Why, and How</vt:lpstr>
      <vt:lpstr>What Is Biblical Fasting?</vt:lpstr>
      <vt:lpstr>What we will cover today…</vt:lpstr>
      <vt:lpstr>Why?</vt:lpstr>
      <vt:lpstr>Why?</vt:lpstr>
      <vt:lpstr>Why?</vt:lpstr>
      <vt:lpstr>Why?</vt:lpstr>
      <vt:lpstr>Types of Fasting?</vt:lpstr>
      <vt:lpstr>1. The Normal Fast (1)…</vt:lpstr>
      <vt:lpstr>1. The Normal Fast (2)…</vt:lpstr>
      <vt:lpstr>2. The Absolute Fast…</vt:lpstr>
      <vt:lpstr>3. The Partial Fast…</vt:lpstr>
      <vt:lpstr>Why?</vt:lpstr>
      <vt:lpstr>Why?</vt:lpstr>
      <vt:lpstr>Why?</vt:lpstr>
      <vt:lpstr>Why?</vt:lpstr>
      <vt:lpstr>How and When to Fast</vt:lpstr>
      <vt:lpstr>Corporate Fasting</vt:lpstr>
      <vt:lpstr>Motivation and Behaviour in Fasting</vt:lpstr>
      <vt:lpstr>Motivation and Behaviour in Fasting</vt:lpstr>
      <vt:lpstr>Why?</vt:lpstr>
      <vt:lpstr>Why?</vt:lpstr>
      <vt:lpstr>Why?</vt:lpstr>
      <vt:lpstr>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Acreman</dc:creator>
  <cp:lastModifiedBy>Thurrock Christian Fellowship</cp:lastModifiedBy>
  <cp:revision>2</cp:revision>
  <cp:lastPrinted>2025-12-23T19:54:32Z</cp:lastPrinted>
  <dcterms:created xsi:type="dcterms:W3CDTF">2025-12-12T11:10:07Z</dcterms:created>
  <dcterms:modified xsi:type="dcterms:W3CDTF">2025-12-27T15:06:16Z</dcterms:modified>
</cp:coreProperties>
</file>